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2" r:id="rId6"/>
    <p:sldId id="258" r:id="rId7"/>
    <p:sldId id="272" r:id="rId8"/>
    <p:sldId id="271" r:id="rId9"/>
    <p:sldId id="273" r:id="rId10"/>
    <p:sldId id="263" r:id="rId11"/>
    <p:sldId id="275" r:id="rId12"/>
    <p:sldId id="277" r:id="rId13"/>
    <p:sldId id="276" r:id="rId14"/>
    <p:sldId id="264" r:id="rId15"/>
    <p:sldId id="265" r:id="rId16"/>
    <p:sldId id="266" r:id="rId17"/>
    <p:sldId id="267" r:id="rId18"/>
    <p:sldId id="268"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1E9F6-883D-47DF-BE4C-CA01001A261B}" v="3" dt="2022-09-14T09:18:18.049"/>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2" autoAdjust="0"/>
  </p:normalViewPr>
  <p:slideViewPr>
    <p:cSldViewPr snapToGrid="0">
      <p:cViewPr varScale="1">
        <p:scale>
          <a:sx n="73" d="100"/>
          <a:sy n="73" d="100"/>
        </p:scale>
        <p:origin x="102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11-9-2023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https://www.trouw.nl/economie/de-groene-wijze-waarop-tesla-eindelijk-winst-maakt~b4807af7/?referrer=https%3A%2F%2Fwww.google.com%2F</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5</a:t>
            </a:fld>
            <a:endParaRPr lang="nl-NL"/>
          </a:p>
        </p:txBody>
      </p:sp>
    </p:spTree>
    <p:extLst>
      <p:ext uri="{BB962C8B-B14F-4D97-AF65-F5344CB8AC3E}">
        <p14:creationId xmlns:p14="http://schemas.microsoft.com/office/powerpoint/2010/main" val="23024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Om winst te maken moet je in elk geval producten verkopen. Het </a:t>
            </a:r>
            <a:r>
              <a:rPr lang="nl-NL" b="1" i="0" dirty="0">
                <a:solidFill>
                  <a:srgbClr val="495057"/>
                </a:solidFill>
                <a:effectLst/>
                <a:latin typeface="Arial" panose="020B0604020202020204" pitchFamily="34" charset="0"/>
              </a:rPr>
              <a:t>aantal</a:t>
            </a:r>
            <a:r>
              <a:rPr lang="nl-NL" b="0" i="0" dirty="0">
                <a:solidFill>
                  <a:srgbClr val="495057"/>
                </a:solidFill>
                <a:effectLst/>
                <a:latin typeface="Arial" panose="020B0604020202020204" pitchFamily="34" charset="0"/>
              </a:rPr>
              <a:t> producten dat je verkoopt noemen we de </a:t>
            </a:r>
            <a:r>
              <a:rPr lang="nl-NL" b="1" i="0" dirty="0">
                <a:solidFill>
                  <a:srgbClr val="495057"/>
                </a:solidFill>
                <a:effectLst/>
                <a:latin typeface="Arial" panose="020B0604020202020204" pitchFamily="34" charset="0"/>
              </a:rPr>
              <a:t>afzet</a:t>
            </a:r>
            <a:r>
              <a:rPr lang="nl-NL" b="0" i="0" dirty="0">
                <a:solidFill>
                  <a:srgbClr val="495057"/>
                </a:solidFill>
                <a:effectLst/>
                <a:latin typeface="Arial" panose="020B0604020202020204" pitchFamily="34" charset="0"/>
              </a:rPr>
              <a:t>. De </a:t>
            </a:r>
            <a:r>
              <a:rPr lang="nl-NL" b="1" i="0" dirty="0">
                <a:solidFill>
                  <a:srgbClr val="495057"/>
                </a:solidFill>
                <a:effectLst/>
                <a:latin typeface="Arial" panose="020B0604020202020204" pitchFamily="34" charset="0"/>
              </a:rPr>
              <a:t>omzet</a:t>
            </a:r>
            <a:r>
              <a:rPr lang="nl-NL" b="0" i="0" dirty="0">
                <a:solidFill>
                  <a:srgbClr val="495057"/>
                </a:solidFill>
                <a:effectLst/>
                <a:latin typeface="Arial" panose="020B0604020202020204" pitchFamily="34" charset="0"/>
              </a:rPr>
              <a:t> is het bedrag dat deze producten oplevert als je ze verkoopt. Dit noemen we ook wel de (verkoop)</a:t>
            </a:r>
            <a:r>
              <a:rPr lang="nl-NL" b="1" i="0" dirty="0">
                <a:solidFill>
                  <a:srgbClr val="495057"/>
                </a:solidFill>
                <a:effectLst/>
                <a:latin typeface="Arial" panose="020B0604020202020204" pitchFamily="34" charset="0"/>
              </a:rPr>
              <a:t>opbrengst</a:t>
            </a:r>
            <a:r>
              <a:rPr lang="nl-NL" b="0" i="0" dirty="0">
                <a:solidFill>
                  <a:srgbClr val="495057"/>
                </a:solidFill>
                <a:effectLst/>
                <a:latin typeface="Arial" panose="020B0604020202020204" pitchFamily="34" charset="0"/>
              </a:rPr>
              <a:t>. De formule om de omzet te berekenen is dan ook:</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afzet x verkoopprijs</a:t>
            </a:r>
          </a:p>
          <a:p>
            <a:pPr algn="l"/>
            <a:r>
              <a:rPr lang="nl-NL" b="0" i="0" dirty="0">
                <a:solidFill>
                  <a:srgbClr val="495057"/>
                </a:solidFill>
                <a:effectLst/>
                <a:latin typeface="Arial" panose="020B0604020202020204" pitchFamily="34" charset="0"/>
              </a:rPr>
              <a:t>De omzet is niet de winst van het bedrijf. Met de omzet moet je alle </a:t>
            </a:r>
            <a:r>
              <a:rPr lang="nl-NL" b="1" i="0" dirty="0">
                <a:solidFill>
                  <a:srgbClr val="495057"/>
                </a:solidFill>
                <a:effectLst/>
                <a:latin typeface="Arial" panose="020B0604020202020204" pitchFamily="34" charset="0"/>
              </a:rPr>
              <a:t>bedrijfskosten</a:t>
            </a:r>
            <a:r>
              <a:rPr lang="nl-NL" b="0" i="0" dirty="0">
                <a:solidFill>
                  <a:srgbClr val="495057"/>
                </a:solidFill>
                <a:effectLst/>
                <a:latin typeface="Arial" panose="020B0604020202020204" pitchFamily="34" charset="0"/>
              </a:rPr>
              <a:t> betalen. Te beginnen met de inkoopprijs; wat heb je zelf voor deze producten betaalt? Hetgeen wat we dan overhouden noemen we de </a:t>
            </a:r>
            <a:r>
              <a:rPr lang="nl-NL" b="1" i="0" dirty="0">
                <a:solidFill>
                  <a:srgbClr val="495057"/>
                </a:solidFill>
                <a:effectLst/>
                <a:latin typeface="Arial" panose="020B0604020202020204" pitchFamily="34" charset="0"/>
              </a:rPr>
              <a:t>brutowinst</a:t>
            </a:r>
            <a:r>
              <a:rPr lang="nl-NL" b="0" i="0" dirty="0">
                <a:solidFill>
                  <a:srgbClr val="495057"/>
                </a:solidFill>
                <a:effectLst/>
                <a:latin typeface="Arial" panose="020B0604020202020204" pitchFamily="34" charset="0"/>
              </a:rPr>
              <a:t>. De formule om de brutowinst te berekenen is:</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omzet - inkoopwaarde</a:t>
            </a:r>
          </a:p>
          <a:p>
            <a:pPr algn="l"/>
            <a:r>
              <a:rPr lang="nl-NL" b="0" i="0" dirty="0">
                <a:solidFill>
                  <a:srgbClr val="495057"/>
                </a:solidFill>
                <a:effectLst/>
                <a:latin typeface="Arial" panose="020B0604020202020204" pitchFamily="34" charset="0"/>
              </a:rPr>
              <a:t>Ook de brutowinst is niet het bedrag wat de ondernemer kan houden. Van de brutowinst moeten alle overige bedrijfskosten nog af. Je kunt dan denken aan de loonkosten, de huur, afschrijvingskosten marketingkosten etc. Wanneer alle overige bedrijfskosten van de brutowinst zijn afgehaald houden we de </a:t>
            </a:r>
            <a:r>
              <a:rPr lang="nl-NL" b="1" i="0" dirty="0">
                <a:solidFill>
                  <a:srgbClr val="495057"/>
                </a:solidFill>
                <a:effectLst/>
                <a:latin typeface="Arial" panose="020B0604020202020204" pitchFamily="34" charset="0"/>
              </a:rPr>
              <a:t>nettowinst</a:t>
            </a:r>
            <a:r>
              <a:rPr lang="nl-NL" b="0" i="0" dirty="0">
                <a:solidFill>
                  <a:srgbClr val="495057"/>
                </a:solidFill>
                <a:effectLst/>
                <a:latin typeface="Arial" panose="020B0604020202020204" pitchFamily="34" charset="0"/>
              </a:rPr>
              <a:t> over. De formule voor de nettowinst is:</a:t>
            </a:r>
          </a:p>
          <a:p>
            <a:pPr algn="l"/>
            <a:endParaRPr lang="nl-NL" b="1"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brutowinst - bedrijfskosten</a:t>
            </a:r>
          </a:p>
          <a:p>
            <a:pPr algn="l"/>
            <a:r>
              <a:rPr lang="nl-NL" b="0" i="0" dirty="0">
                <a:solidFill>
                  <a:srgbClr val="495057"/>
                </a:solidFill>
                <a:effectLst/>
                <a:latin typeface="Arial" panose="020B0604020202020204" pitchFamily="34" charset="0"/>
              </a:rPr>
              <a:t>Bij de vragen over omzet, kosten en nettowinst is het erg handig om een schema van de formule te gebruiken. Alle bedragen die je uit de opdracht kunt halen vul je hierin in. Met dit schema kun je vervolgens de ontbrekende gegevens berekenen.</a:t>
            </a:r>
          </a:p>
          <a:p>
            <a:pPr algn="l"/>
            <a:endParaRPr lang="nl-NL" b="0" i="0" dirty="0">
              <a:solidFill>
                <a:srgbClr val="495057"/>
              </a:solidFill>
              <a:effectLst/>
              <a:latin typeface="Arial" panose="020B0604020202020204" pitchFamily="34" charset="0"/>
            </a:endParaRPr>
          </a:p>
          <a:p>
            <a:pPr algn="l"/>
            <a:r>
              <a:rPr lang="nl-NL" b="0" i="1" dirty="0">
                <a:solidFill>
                  <a:srgbClr val="495057"/>
                </a:solidFill>
                <a:effectLst/>
                <a:latin typeface="Arial" panose="020B0604020202020204" pitchFamily="34" charset="0"/>
              </a:rPr>
              <a:t>Let op! We maken onderscheid tussen de </a:t>
            </a:r>
            <a:r>
              <a:rPr lang="nl-NL" b="1" i="1" dirty="0">
                <a:solidFill>
                  <a:srgbClr val="495057"/>
                </a:solidFill>
                <a:effectLst/>
                <a:latin typeface="Arial" panose="020B0604020202020204" pitchFamily="34" charset="0"/>
              </a:rPr>
              <a:t>consumentenprijs</a:t>
            </a:r>
            <a:r>
              <a:rPr lang="nl-NL" b="0" i="1" dirty="0">
                <a:solidFill>
                  <a:srgbClr val="495057"/>
                </a:solidFill>
                <a:effectLst/>
                <a:latin typeface="Arial" panose="020B0604020202020204" pitchFamily="34" charset="0"/>
              </a:rPr>
              <a:t> en de </a:t>
            </a:r>
            <a:r>
              <a:rPr lang="nl-NL" b="1" i="1" dirty="0">
                <a:solidFill>
                  <a:srgbClr val="495057"/>
                </a:solidFill>
                <a:effectLst/>
                <a:latin typeface="Arial" panose="020B0604020202020204" pitchFamily="34" charset="0"/>
              </a:rPr>
              <a:t>verkoopprijs</a:t>
            </a:r>
            <a:r>
              <a:rPr lang="nl-NL" b="0" i="1" dirty="0">
                <a:solidFill>
                  <a:srgbClr val="495057"/>
                </a:solidFill>
                <a:effectLst/>
                <a:latin typeface="Arial" panose="020B0604020202020204" pitchFamily="34" charset="0"/>
              </a:rPr>
              <a:t>. De consumentenprijs is de prijs die wij als consumenten in de winkel betalen (soms ook wel winkelprijs genoemd). Dit is dus </a:t>
            </a:r>
            <a:r>
              <a:rPr lang="nl-NL" b="1" i="1" dirty="0">
                <a:solidFill>
                  <a:srgbClr val="495057"/>
                </a:solidFill>
                <a:effectLst/>
                <a:latin typeface="Arial" panose="020B0604020202020204" pitchFamily="34" charset="0"/>
              </a:rPr>
              <a:t>inclusief BTW</a:t>
            </a:r>
            <a:r>
              <a:rPr lang="nl-NL" b="0" i="1" dirty="0">
                <a:solidFill>
                  <a:srgbClr val="495057"/>
                </a:solidFill>
                <a:effectLst/>
                <a:latin typeface="Arial" panose="020B0604020202020204" pitchFamily="34" charset="0"/>
              </a:rPr>
              <a:t>. De verkoopprijs is de prijs </a:t>
            </a:r>
            <a:r>
              <a:rPr lang="nl-NL" b="1" i="1" dirty="0">
                <a:solidFill>
                  <a:srgbClr val="495057"/>
                </a:solidFill>
                <a:effectLst/>
                <a:latin typeface="Arial" panose="020B0604020202020204" pitchFamily="34" charset="0"/>
              </a:rPr>
              <a:t>exclusief BTW</a:t>
            </a:r>
            <a:r>
              <a:rPr lang="nl-NL" b="0" i="1" dirty="0">
                <a:solidFill>
                  <a:srgbClr val="495057"/>
                </a:solidFill>
                <a:effectLst/>
                <a:latin typeface="Arial" panose="020B0604020202020204" pitchFamily="34" charset="0"/>
              </a:rPr>
              <a:t>. Omdat de BTW voor de overheid is gebruiken voor de berekening van de omzet altijd de verkoopprijs (dus de prijs exclusief BTW).</a:t>
            </a:r>
          </a:p>
          <a:p>
            <a:pPr algn="l"/>
            <a:r>
              <a:rPr lang="nl-NL" b="0" i="1" dirty="0">
                <a:solidFill>
                  <a:srgbClr val="495057"/>
                </a:solidFill>
                <a:effectLst/>
                <a:latin typeface="Arial" panose="020B0604020202020204" pitchFamily="34" charset="0"/>
              </a:rPr>
              <a:t>​De nettowinst is de beloning voor de ondernemer.. Maar het kan ook voorkomen dat er een nettoverlies is. Het is dan ook beter om te spreken van het nettoresultaat.</a:t>
            </a:r>
          </a:p>
          <a:p>
            <a:pPr algn="l"/>
            <a:endParaRPr lang="nl-NL" b="0" i="0" dirty="0">
              <a:solidFill>
                <a:srgbClr val="495057"/>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7</a:t>
            </a:fld>
            <a:endParaRPr lang="nl-NL"/>
          </a:p>
        </p:txBody>
      </p:sp>
    </p:spTree>
    <p:extLst>
      <p:ext uri="{BB962C8B-B14F-4D97-AF65-F5344CB8AC3E}">
        <p14:creationId xmlns:p14="http://schemas.microsoft.com/office/powerpoint/2010/main" val="128430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978 </a:t>
            </a: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15</a:t>
            </a:fld>
            <a:endParaRPr lang="nl-NL"/>
          </a:p>
        </p:txBody>
      </p:sp>
    </p:spTree>
    <p:extLst>
      <p:ext uri="{BB962C8B-B14F-4D97-AF65-F5344CB8AC3E}">
        <p14:creationId xmlns:p14="http://schemas.microsoft.com/office/powerpoint/2010/main" val="416503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978 </a:t>
            </a: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16</a:t>
            </a:fld>
            <a:endParaRPr lang="nl-NL"/>
          </a:p>
        </p:txBody>
      </p:sp>
    </p:spTree>
    <p:extLst>
      <p:ext uri="{BB962C8B-B14F-4D97-AF65-F5344CB8AC3E}">
        <p14:creationId xmlns:p14="http://schemas.microsoft.com/office/powerpoint/2010/main" val="4272961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8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42103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20000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35530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9367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11-9-2023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67876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72294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25097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9319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8353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7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73845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Financiën</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Projectmanagement</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Financiën</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Marketing en communicatie</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9015"/>
            <a:ext cx="2562138" cy="3109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Omzet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Winst / verlies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Afzet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Inkoopfactuurprijs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Inkoopprijs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Btw</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376084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6" name="Afbeelding 5">
            <a:extLst>
              <a:ext uri="{FF2B5EF4-FFF2-40B4-BE49-F238E27FC236}">
                <a16:creationId xmlns:a16="http://schemas.microsoft.com/office/drawing/2014/main" id="{A2F7D5D0-BD3A-44EF-B1F5-085E0AF6634B}"/>
              </a:ext>
            </a:extLst>
          </p:cNvPr>
          <p:cNvPicPr>
            <a:picLocks noChangeAspect="1"/>
          </p:cNvPicPr>
          <p:nvPr/>
        </p:nvPicPr>
        <p:blipFill>
          <a:blip r:embed="rId2"/>
          <a:stretch>
            <a:fillRect/>
          </a:stretch>
        </p:blipFill>
        <p:spPr>
          <a:xfrm>
            <a:off x="1041985" y="1184956"/>
            <a:ext cx="8667750" cy="5392056"/>
          </a:xfrm>
          <a:prstGeom prst="rect">
            <a:avLst/>
          </a:prstGeom>
        </p:spPr>
      </p:pic>
    </p:spTree>
    <p:extLst>
      <p:ext uri="{BB962C8B-B14F-4D97-AF65-F5344CB8AC3E}">
        <p14:creationId xmlns:p14="http://schemas.microsoft.com/office/powerpoint/2010/main" val="70024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Oefening inkoop(factuur)prijs</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extLst>
              <p:ext uri="{D42A27DB-BD31-4B8C-83A1-F6EECF244321}">
                <p14:modId xmlns:p14="http://schemas.microsoft.com/office/powerpoint/2010/main" val="3313483235"/>
              </p:ext>
            </p:extLst>
          </p:nvPr>
        </p:nvGraphicFramePr>
        <p:xfrm>
          <a:off x="1745887" y="2066573"/>
          <a:ext cx="6631496" cy="2724854"/>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Windlicht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€ 87,30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Theedoos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€ 26,02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Kaars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€ 3,63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Karaf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€ 31,46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Fotolijstje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€ 10,89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Vaas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€ 21,18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Rattan tissue box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€ 45,98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Clock pocket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€ 140,06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Biscuit box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€ 107,69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535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nvGraphicFramePr>
        <p:xfrm>
          <a:off x="964837" y="1436914"/>
          <a:ext cx="6631496" cy="495428"/>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el 7"/>
          <p:cNvGraphicFramePr>
            <a:graphicFrameLocks noGrp="1"/>
          </p:cNvGraphicFramePr>
          <p:nvPr/>
        </p:nvGraphicFramePr>
        <p:xfrm>
          <a:off x="964837" y="4232142"/>
          <a:ext cx="5839097" cy="1408680"/>
        </p:xfrm>
        <a:graphic>
          <a:graphicData uri="http://schemas.openxmlformats.org/drawingml/2006/table">
            <a:tbl>
              <a:tblPr/>
              <a:tblGrid>
                <a:gridCol w="2538330">
                  <a:extLst>
                    <a:ext uri="{9D8B030D-6E8A-4147-A177-3AD203B41FA5}">
                      <a16:colId xmlns:a16="http://schemas.microsoft.com/office/drawing/2014/main" val="3467487491"/>
                    </a:ext>
                  </a:extLst>
                </a:gridCol>
                <a:gridCol w="1996413">
                  <a:extLst>
                    <a:ext uri="{9D8B030D-6E8A-4147-A177-3AD203B41FA5}">
                      <a16:colId xmlns:a16="http://schemas.microsoft.com/office/drawing/2014/main" val="2373237904"/>
                    </a:ext>
                  </a:extLst>
                </a:gridCol>
                <a:gridCol w="1304354">
                  <a:extLst>
                    <a:ext uri="{9D8B030D-6E8A-4147-A177-3AD203B41FA5}">
                      <a16:colId xmlns:a16="http://schemas.microsoft.com/office/drawing/2014/main" val="238692370"/>
                    </a:ext>
                  </a:extLst>
                </a:gridCol>
              </a:tblGrid>
              <a:tr h="474411">
                <a:tc>
                  <a:txBody>
                    <a:bodyPr/>
                    <a:lstStyle/>
                    <a:p>
                      <a:pPr marL="25400">
                        <a:lnSpc>
                          <a:spcPct val="107000"/>
                        </a:lnSpc>
                        <a:spcBef>
                          <a:spcPts val="230"/>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dirty="0">
                          <a:effectLst/>
                          <a:latin typeface="Verdana" panose="020B0604030504040204" pitchFamily="34" charset="0"/>
                          <a:ea typeface="Calibri" panose="020F0502020204030204" pitchFamily="34" charset="0"/>
                          <a:cs typeface="Verdana" panose="020B0604030504040204" pitchFamily="34" charset="0"/>
                        </a:rPr>
                        <a:t>fa</a:t>
                      </a:r>
                      <a:r>
                        <a:rPr lang="nl-NL" sz="1600" spc="-5" dirty="0">
                          <a:effectLst/>
                          <a:latin typeface="Verdana" panose="020B0604030504040204" pitchFamily="34" charset="0"/>
                          <a:ea typeface="Calibri" panose="020F0502020204030204" pitchFamily="34" charset="0"/>
                          <a:cs typeface="Verdana" panose="020B0604030504040204" pitchFamily="34" charset="0"/>
                        </a:rPr>
                        <a:t>c</a:t>
                      </a:r>
                      <a:r>
                        <a:rPr lang="nl-NL" sz="1600" spc="5" dirty="0">
                          <a:effectLst/>
                          <a:latin typeface="Verdana" panose="020B0604030504040204" pitchFamily="34" charset="0"/>
                          <a:ea typeface="Calibri" panose="020F0502020204030204" pitchFamily="34" charset="0"/>
                          <a:cs typeface="Verdana" panose="020B0604030504040204" pitchFamily="34" charset="0"/>
                        </a:rPr>
                        <a:t>tuu</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€ 114,95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94335" algn="r">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6419837"/>
                  </a:ext>
                </a:extLst>
              </a:tr>
              <a:tr h="379820">
                <a:tc>
                  <a:txBody>
                    <a:bodyPr/>
                    <a:lstStyle/>
                    <a:p>
                      <a:pPr marL="25400">
                        <a:lnSpc>
                          <a:spcPct val="107000"/>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B</a:t>
                      </a:r>
                      <a:r>
                        <a:rPr lang="nl-NL" sz="1600" spc="5" dirty="0">
                          <a:effectLst/>
                          <a:latin typeface="Verdana" panose="020B0604030504040204" pitchFamily="34" charset="0"/>
                          <a:ea typeface="Calibri" panose="020F0502020204030204" pitchFamily="34" charset="0"/>
                          <a:cs typeface="Verdana" panose="020B0604030504040204" pitchFamily="34" charset="0"/>
                        </a:rPr>
                        <a:t>t</a:t>
                      </a:r>
                      <a:r>
                        <a:rPr lang="nl-NL" sz="1600" dirty="0">
                          <a:effectLst/>
                          <a:latin typeface="Verdana" panose="020B0604030504040204" pitchFamily="34" charset="0"/>
                          <a:ea typeface="Calibri" panose="020F0502020204030204" pitchFamily="34" charset="0"/>
                          <a:cs typeface="Verdana" panose="020B0604030504040204" pitchFamily="34" charset="0"/>
                        </a:rPr>
                        <a:t>w</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ts val="1205"/>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94335" algn="r">
                        <a:lnSpc>
                          <a:spcPts val="1205"/>
                        </a:lnSpc>
                        <a:spcBef>
                          <a:spcPts val="40"/>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21 %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5659"/>
                  </a:ext>
                </a:extLst>
              </a:tr>
              <a:tr h="554449">
                <a:tc>
                  <a:txBody>
                    <a:bodyPr/>
                    <a:lstStyle/>
                    <a:p>
                      <a:pPr marL="25400">
                        <a:lnSpc>
                          <a:spcPct val="107000"/>
                        </a:lnSpc>
                        <a:spcBef>
                          <a:spcPts val="225"/>
                        </a:spcBef>
                        <a:spcAft>
                          <a:spcPts val="0"/>
                        </a:spcAft>
                      </a:pPr>
                      <a:r>
                        <a:rPr lang="nl-NL" sz="1600" spc="-10">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n</a:t>
                      </a:r>
                      <a:r>
                        <a:rPr lang="nl-NL" sz="1600" spc="10">
                          <a:effectLst/>
                          <a:latin typeface="Verdana" panose="020B0604030504040204" pitchFamily="34" charset="0"/>
                          <a:ea typeface="Calibri" panose="020F0502020204030204" pitchFamily="34" charset="0"/>
                          <a:cs typeface="Verdana" panose="020B0604030504040204" pitchFamily="34" charset="0"/>
                        </a:rPr>
                        <a:t>k</a:t>
                      </a:r>
                      <a:r>
                        <a:rPr lang="nl-NL" sz="1600" spc="-5">
                          <a:effectLst/>
                          <a:latin typeface="Verdana" panose="020B0604030504040204" pitchFamily="34" charset="0"/>
                          <a:ea typeface="Calibri" panose="020F0502020204030204" pitchFamily="34" charset="0"/>
                          <a:cs typeface="Verdana" panose="020B0604030504040204" pitchFamily="34" charset="0"/>
                        </a:rPr>
                        <a:t>oo</a:t>
                      </a:r>
                      <a:r>
                        <a:rPr lang="nl-NL" sz="1600" spc="5">
                          <a:effectLst/>
                          <a:latin typeface="Verdana" panose="020B0604030504040204" pitchFamily="34" charset="0"/>
                          <a:ea typeface="Calibri" panose="020F0502020204030204" pitchFamily="34" charset="0"/>
                          <a:cs typeface="Verdana" panose="020B0604030504040204" pitchFamily="34" charset="0"/>
                        </a:rPr>
                        <a:t>p</a:t>
                      </a:r>
                      <a:r>
                        <a:rPr lang="nl-NL" sz="1600" spc="15">
                          <a:effectLst/>
                          <a:latin typeface="Verdana" panose="020B0604030504040204" pitchFamily="34" charset="0"/>
                          <a:ea typeface="Calibri" panose="020F0502020204030204" pitchFamily="34" charset="0"/>
                          <a:cs typeface="Verdana" panose="020B0604030504040204" pitchFamily="34" charset="0"/>
                        </a:rPr>
                        <a:t>p</a:t>
                      </a:r>
                      <a:r>
                        <a:rPr lang="nl-NL" sz="1600" spc="-5">
                          <a:effectLst/>
                          <a:latin typeface="Verdana" panose="020B0604030504040204" pitchFamily="34" charset="0"/>
                          <a:ea typeface="Calibri" panose="020F0502020204030204" pitchFamily="34" charset="0"/>
                          <a:cs typeface="Verdana" panose="020B0604030504040204" pitchFamily="34" charset="0"/>
                        </a:rPr>
                        <a:t>r</a:t>
                      </a:r>
                      <a:r>
                        <a:rPr lang="nl-NL" sz="1600" spc="15">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j</a:t>
                      </a:r>
                      <a:r>
                        <a:rPr lang="nl-NL" sz="1600">
                          <a:effectLst/>
                          <a:latin typeface="Verdana" panose="020B0604030504040204" pitchFamily="34" charset="0"/>
                          <a:ea typeface="Calibri" panose="020F0502020204030204" pitchFamily="34" charset="0"/>
                          <a:cs typeface="Verdana" panose="020B0604030504040204" pitchFamily="34" charset="0"/>
                        </a:rPr>
                        <a:t>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25"/>
                        </a:spcBef>
                        <a:spcAft>
                          <a:spcPts val="0"/>
                        </a:spcAft>
                      </a:pPr>
                      <a:r>
                        <a:rPr lang="nl-NL" sz="1600">
                          <a:effectLst/>
                          <a:latin typeface="Verdana" panose="020B0604030504040204" pitchFamily="34" charset="0"/>
                          <a:ea typeface="Calibri" panose="020F0502020204030204" pitchFamily="34" charset="0"/>
                          <a:cs typeface="Verdana" panose="020B0604030504040204" pitchFamily="34" charset="0"/>
                        </a:rPr>
                        <a:t>€</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94335" algn="r">
                        <a:lnSpc>
                          <a:spcPct val="107000"/>
                        </a:lnSpc>
                        <a:spcBef>
                          <a:spcPts val="225"/>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0272549"/>
                  </a:ext>
                </a:extLst>
              </a:tr>
            </a:tbl>
          </a:graphicData>
        </a:graphic>
      </p:graphicFrame>
    </p:spTree>
    <p:extLst>
      <p:ext uri="{BB962C8B-B14F-4D97-AF65-F5344CB8AC3E}">
        <p14:creationId xmlns:p14="http://schemas.microsoft.com/office/powerpoint/2010/main" val="35430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nvGraphicFramePr>
        <p:xfrm>
          <a:off x="964837" y="1436914"/>
          <a:ext cx="6631496" cy="495428"/>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el 8"/>
          <p:cNvGraphicFramePr>
            <a:graphicFrameLocks noGrp="1"/>
          </p:cNvGraphicFramePr>
          <p:nvPr/>
        </p:nvGraphicFramePr>
        <p:xfrm>
          <a:off x="964837" y="4031479"/>
          <a:ext cx="5839097" cy="1408680"/>
        </p:xfrm>
        <a:graphic>
          <a:graphicData uri="http://schemas.openxmlformats.org/drawingml/2006/table">
            <a:tbl>
              <a:tblPr/>
              <a:tblGrid>
                <a:gridCol w="2538330">
                  <a:extLst>
                    <a:ext uri="{9D8B030D-6E8A-4147-A177-3AD203B41FA5}">
                      <a16:colId xmlns:a16="http://schemas.microsoft.com/office/drawing/2014/main" val="3467487491"/>
                    </a:ext>
                  </a:extLst>
                </a:gridCol>
                <a:gridCol w="1996413">
                  <a:extLst>
                    <a:ext uri="{9D8B030D-6E8A-4147-A177-3AD203B41FA5}">
                      <a16:colId xmlns:a16="http://schemas.microsoft.com/office/drawing/2014/main" val="2373237904"/>
                    </a:ext>
                  </a:extLst>
                </a:gridCol>
                <a:gridCol w="1304354">
                  <a:extLst>
                    <a:ext uri="{9D8B030D-6E8A-4147-A177-3AD203B41FA5}">
                      <a16:colId xmlns:a16="http://schemas.microsoft.com/office/drawing/2014/main" val="238692370"/>
                    </a:ext>
                  </a:extLst>
                </a:gridCol>
              </a:tblGrid>
              <a:tr h="474411">
                <a:tc>
                  <a:txBody>
                    <a:bodyPr/>
                    <a:lstStyle/>
                    <a:p>
                      <a:pPr marL="25400">
                        <a:lnSpc>
                          <a:spcPct val="107000"/>
                        </a:lnSpc>
                        <a:spcBef>
                          <a:spcPts val="230"/>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dirty="0">
                          <a:effectLst/>
                          <a:latin typeface="Verdana" panose="020B0604030504040204" pitchFamily="34" charset="0"/>
                          <a:ea typeface="Calibri" panose="020F0502020204030204" pitchFamily="34" charset="0"/>
                          <a:cs typeface="Verdana" panose="020B0604030504040204" pitchFamily="34" charset="0"/>
                        </a:rPr>
                        <a:t>fa</a:t>
                      </a:r>
                      <a:r>
                        <a:rPr lang="nl-NL" sz="1600" spc="-5" dirty="0">
                          <a:effectLst/>
                          <a:latin typeface="Verdana" panose="020B0604030504040204" pitchFamily="34" charset="0"/>
                          <a:ea typeface="Calibri" panose="020F0502020204030204" pitchFamily="34" charset="0"/>
                          <a:cs typeface="Verdana" panose="020B0604030504040204" pitchFamily="34" charset="0"/>
                        </a:rPr>
                        <a:t>c</a:t>
                      </a:r>
                      <a:r>
                        <a:rPr lang="nl-NL" sz="1600" spc="5" dirty="0">
                          <a:effectLst/>
                          <a:latin typeface="Verdana" panose="020B0604030504040204" pitchFamily="34" charset="0"/>
                          <a:ea typeface="Calibri" panose="020F0502020204030204" pitchFamily="34" charset="0"/>
                          <a:cs typeface="Verdana" panose="020B0604030504040204" pitchFamily="34" charset="0"/>
                        </a:rPr>
                        <a:t>tuu</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€ 114,95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94335" algn="r">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121%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6419837"/>
                  </a:ext>
                </a:extLst>
              </a:tr>
              <a:tr h="379820">
                <a:tc>
                  <a:txBody>
                    <a:bodyPr/>
                    <a:lstStyle/>
                    <a:p>
                      <a:pPr marL="25400">
                        <a:lnSpc>
                          <a:spcPct val="107000"/>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B</a:t>
                      </a:r>
                      <a:r>
                        <a:rPr lang="nl-NL" sz="1600" spc="5" dirty="0">
                          <a:effectLst/>
                          <a:latin typeface="Verdana" panose="020B0604030504040204" pitchFamily="34" charset="0"/>
                          <a:ea typeface="Calibri" panose="020F0502020204030204" pitchFamily="34" charset="0"/>
                          <a:cs typeface="Verdana" panose="020B0604030504040204" pitchFamily="34" charset="0"/>
                        </a:rPr>
                        <a:t>t</a:t>
                      </a:r>
                      <a:r>
                        <a:rPr lang="nl-NL" sz="1600" dirty="0">
                          <a:effectLst/>
                          <a:latin typeface="Verdana" panose="020B0604030504040204" pitchFamily="34" charset="0"/>
                          <a:ea typeface="Calibri" panose="020F0502020204030204" pitchFamily="34" charset="0"/>
                          <a:cs typeface="Verdana" panose="020B0604030504040204" pitchFamily="34" charset="0"/>
                        </a:rPr>
                        <a:t>w</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ts val="1205"/>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94335" algn="r">
                        <a:lnSpc>
                          <a:spcPts val="1205"/>
                        </a:lnSpc>
                        <a:spcBef>
                          <a:spcPts val="40"/>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21 %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5659"/>
                  </a:ext>
                </a:extLst>
              </a:tr>
              <a:tr h="554449">
                <a:tc>
                  <a:txBody>
                    <a:bodyPr/>
                    <a:lstStyle/>
                    <a:p>
                      <a:pPr marL="25400">
                        <a:lnSpc>
                          <a:spcPct val="107000"/>
                        </a:lnSpc>
                        <a:spcBef>
                          <a:spcPts val="225"/>
                        </a:spcBef>
                        <a:spcAft>
                          <a:spcPts val="0"/>
                        </a:spcAft>
                      </a:pPr>
                      <a:r>
                        <a:rPr lang="nl-NL" sz="1600" spc="-10">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n</a:t>
                      </a:r>
                      <a:r>
                        <a:rPr lang="nl-NL" sz="1600" spc="10">
                          <a:effectLst/>
                          <a:latin typeface="Verdana" panose="020B0604030504040204" pitchFamily="34" charset="0"/>
                          <a:ea typeface="Calibri" panose="020F0502020204030204" pitchFamily="34" charset="0"/>
                          <a:cs typeface="Verdana" panose="020B0604030504040204" pitchFamily="34" charset="0"/>
                        </a:rPr>
                        <a:t>k</a:t>
                      </a:r>
                      <a:r>
                        <a:rPr lang="nl-NL" sz="1600" spc="-5">
                          <a:effectLst/>
                          <a:latin typeface="Verdana" panose="020B0604030504040204" pitchFamily="34" charset="0"/>
                          <a:ea typeface="Calibri" panose="020F0502020204030204" pitchFamily="34" charset="0"/>
                          <a:cs typeface="Verdana" panose="020B0604030504040204" pitchFamily="34" charset="0"/>
                        </a:rPr>
                        <a:t>oo</a:t>
                      </a:r>
                      <a:r>
                        <a:rPr lang="nl-NL" sz="1600" spc="5">
                          <a:effectLst/>
                          <a:latin typeface="Verdana" panose="020B0604030504040204" pitchFamily="34" charset="0"/>
                          <a:ea typeface="Calibri" panose="020F0502020204030204" pitchFamily="34" charset="0"/>
                          <a:cs typeface="Verdana" panose="020B0604030504040204" pitchFamily="34" charset="0"/>
                        </a:rPr>
                        <a:t>p</a:t>
                      </a:r>
                      <a:r>
                        <a:rPr lang="nl-NL" sz="1600" spc="15">
                          <a:effectLst/>
                          <a:latin typeface="Verdana" panose="020B0604030504040204" pitchFamily="34" charset="0"/>
                          <a:ea typeface="Calibri" panose="020F0502020204030204" pitchFamily="34" charset="0"/>
                          <a:cs typeface="Verdana" panose="020B0604030504040204" pitchFamily="34" charset="0"/>
                        </a:rPr>
                        <a:t>p</a:t>
                      </a:r>
                      <a:r>
                        <a:rPr lang="nl-NL" sz="1600" spc="-5">
                          <a:effectLst/>
                          <a:latin typeface="Verdana" panose="020B0604030504040204" pitchFamily="34" charset="0"/>
                          <a:ea typeface="Calibri" panose="020F0502020204030204" pitchFamily="34" charset="0"/>
                          <a:cs typeface="Verdana" panose="020B0604030504040204" pitchFamily="34" charset="0"/>
                        </a:rPr>
                        <a:t>r</a:t>
                      </a:r>
                      <a:r>
                        <a:rPr lang="nl-NL" sz="1600" spc="15">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j</a:t>
                      </a:r>
                      <a:r>
                        <a:rPr lang="nl-NL" sz="1600">
                          <a:effectLst/>
                          <a:latin typeface="Verdana" panose="020B0604030504040204" pitchFamily="34" charset="0"/>
                          <a:ea typeface="Calibri" panose="020F0502020204030204" pitchFamily="34" charset="0"/>
                          <a:cs typeface="Verdana" panose="020B0604030504040204" pitchFamily="34" charset="0"/>
                        </a:rPr>
                        <a:t>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25"/>
                        </a:spcBef>
                        <a:spcAft>
                          <a:spcPts val="0"/>
                        </a:spcAft>
                      </a:pPr>
                      <a:r>
                        <a:rPr lang="nl-NL" sz="1600">
                          <a:effectLst/>
                          <a:latin typeface="Verdana" panose="020B0604030504040204" pitchFamily="34" charset="0"/>
                          <a:ea typeface="Calibri" panose="020F0502020204030204" pitchFamily="34" charset="0"/>
                          <a:cs typeface="Verdana" panose="020B0604030504040204" pitchFamily="34" charset="0"/>
                        </a:rPr>
                        <a:t>€</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94335" algn="r">
                        <a:lnSpc>
                          <a:spcPct val="107000"/>
                        </a:lnSpc>
                        <a:spcBef>
                          <a:spcPts val="225"/>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100 %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0272549"/>
                  </a:ext>
                </a:extLst>
              </a:tr>
            </a:tbl>
          </a:graphicData>
        </a:graphic>
      </p:graphicFrame>
    </p:spTree>
    <p:extLst>
      <p:ext uri="{BB962C8B-B14F-4D97-AF65-F5344CB8AC3E}">
        <p14:creationId xmlns:p14="http://schemas.microsoft.com/office/powerpoint/2010/main" val="175541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nvGraphicFramePr>
        <p:xfrm>
          <a:off x="964837" y="1436914"/>
          <a:ext cx="6631496" cy="495428"/>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Tabel 9"/>
          <p:cNvGraphicFramePr>
            <a:graphicFrameLocks noGrp="1"/>
          </p:cNvGraphicFramePr>
          <p:nvPr/>
        </p:nvGraphicFramePr>
        <p:xfrm>
          <a:off x="964837" y="4234949"/>
          <a:ext cx="5839097" cy="1408680"/>
        </p:xfrm>
        <a:graphic>
          <a:graphicData uri="http://schemas.openxmlformats.org/drawingml/2006/table">
            <a:tbl>
              <a:tblPr/>
              <a:tblGrid>
                <a:gridCol w="2538330">
                  <a:extLst>
                    <a:ext uri="{9D8B030D-6E8A-4147-A177-3AD203B41FA5}">
                      <a16:colId xmlns:a16="http://schemas.microsoft.com/office/drawing/2014/main" val="3467487491"/>
                    </a:ext>
                  </a:extLst>
                </a:gridCol>
                <a:gridCol w="1996413">
                  <a:extLst>
                    <a:ext uri="{9D8B030D-6E8A-4147-A177-3AD203B41FA5}">
                      <a16:colId xmlns:a16="http://schemas.microsoft.com/office/drawing/2014/main" val="2373237904"/>
                    </a:ext>
                  </a:extLst>
                </a:gridCol>
                <a:gridCol w="1304354">
                  <a:extLst>
                    <a:ext uri="{9D8B030D-6E8A-4147-A177-3AD203B41FA5}">
                      <a16:colId xmlns:a16="http://schemas.microsoft.com/office/drawing/2014/main" val="238692370"/>
                    </a:ext>
                  </a:extLst>
                </a:gridCol>
              </a:tblGrid>
              <a:tr h="474411">
                <a:tc>
                  <a:txBody>
                    <a:bodyPr/>
                    <a:lstStyle/>
                    <a:p>
                      <a:pPr marL="25400">
                        <a:lnSpc>
                          <a:spcPct val="107000"/>
                        </a:lnSpc>
                        <a:spcBef>
                          <a:spcPts val="230"/>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dirty="0">
                          <a:effectLst/>
                          <a:latin typeface="Verdana" panose="020B0604030504040204" pitchFamily="34" charset="0"/>
                          <a:ea typeface="Calibri" panose="020F0502020204030204" pitchFamily="34" charset="0"/>
                          <a:cs typeface="Verdana" panose="020B0604030504040204" pitchFamily="34" charset="0"/>
                        </a:rPr>
                        <a:t>fa</a:t>
                      </a:r>
                      <a:r>
                        <a:rPr lang="nl-NL" sz="1600" spc="-5" dirty="0">
                          <a:effectLst/>
                          <a:latin typeface="Verdana" panose="020B0604030504040204" pitchFamily="34" charset="0"/>
                          <a:ea typeface="Calibri" panose="020F0502020204030204" pitchFamily="34" charset="0"/>
                          <a:cs typeface="Verdana" panose="020B0604030504040204" pitchFamily="34" charset="0"/>
                        </a:rPr>
                        <a:t>c</a:t>
                      </a:r>
                      <a:r>
                        <a:rPr lang="nl-NL" sz="1600" spc="5" dirty="0">
                          <a:effectLst/>
                          <a:latin typeface="Verdana" panose="020B0604030504040204" pitchFamily="34" charset="0"/>
                          <a:ea typeface="Calibri" panose="020F0502020204030204" pitchFamily="34" charset="0"/>
                          <a:cs typeface="Verdana" panose="020B0604030504040204" pitchFamily="34" charset="0"/>
                        </a:rPr>
                        <a:t>tuu</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€ 114,95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94335" algn="r">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121%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6419837"/>
                  </a:ext>
                </a:extLst>
              </a:tr>
              <a:tr h="379820">
                <a:tc>
                  <a:txBody>
                    <a:bodyPr/>
                    <a:lstStyle/>
                    <a:p>
                      <a:pPr marL="25400">
                        <a:lnSpc>
                          <a:spcPct val="107000"/>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B</a:t>
                      </a:r>
                      <a:r>
                        <a:rPr lang="nl-NL" sz="1600" spc="5" dirty="0">
                          <a:effectLst/>
                          <a:latin typeface="Verdana" panose="020B0604030504040204" pitchFamily="34" charset="0"/>
                          <a:ea typeface="Calibri" panose="020F0502020204030204" pitchFamily="34" charset="0"/>
                          <a:cs typeface="Verdana" panose="020B0604030504040204" pitchFamily="34" charset="0"/>
                        </a:rPr>
                        <a:t>t</a:t>
                      </a:r>
                      <a:r>
                        <a:rPr lang="nl-NL" sz="1600" dirty="0">
                          <a:effectLst/>
                          <a:latin typeface="Verdana" panose="020B0604030504040204" pitchFamily="34" charset="0"/>
                          <a:ea typeface="Calibri" panose="020F0502020204030204" pitchFamily="34" charset="0"/>
                          <a:cs typeface="Verdana" panose="020B0604030504040204" pitchFamily="34" charset="0"/>
                        </a:rPr>
                        <a:t>w</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ts val="1205"/>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19,95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94335" algn="r">
                        <a:lnSpc>
                          <a:spcPts val="1205"/>
                        </a:lnSpc>
                        <a:spcBef>
                          <a:spcPts val="40"/>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21 %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5659"/>
                  </a:ext>
                </a:extLst>
              </a:tr>
              <a:tr h="554449">
                <a:tc>
                  <a:txBody>
                    <a:bodyPr/>
                    <a:lstStyle/>
                    <a:p>
                      <a:pPr marL="25400">
                        <a:lnSpc>
                          <a:spcPct val="107000"/>
                        </a:lnSpc>
                        <a:spcBef>
                          <a:spcPts val="225"/>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25"/>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95,00</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94335" algn="r">
                        <a:lnSpc>
                          <a:spcPct val="107000"/>
                        </a:lnSpc>
                        <a:spcBef>
                          <a:spcPts val="225"/>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100 %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0272549"/>
                  </a:ext>
                </a:extLst>
              </a:tr>
            </a:tbl>
          </a:graphicData>
        </a:graphic>
      </p:graphicFrame>
    </p:spTree>
    <p:extLst>
      <p:ext uri="{BB962C8B-B14F-4D97-AF65-F5344CB8AC3E}">
        <p14:creationId xmlns:p14="http://schemas.microsoft.com/office/powerpoint/2010/main" val="3804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5" name="Tijdelijke aanduiding voor inhoud 3">
            <a:extLst>
              <a:ext uri="{FF2B5EF4-FFF2-40B4-BE49-F238E27FC236}">
                <a16:creationId xmlns:a16="http://schemas.microsoft.com/office/drawing/2014/main" id="{881BD2E0-4A6F-489E-B899-97735BF8BA34}"/>
              </a:ext>
            </a:extLst>
          </p:cNvPr>
          <p:cNvGraphicFramePr>
            <a:graphicFrameLocks/>
          </p:cNvGraphicFramePr>
          <p:nvPr>
            <p:extLst>
              <p:ext uri="{D42A27DB-BD31-4B8C-83A1-F6EECF244321}">
                <p14:modId xmlns:p14="http://schemas.microsoft.com/office/powerpoint/2010/main" val="3634659913"/>
              </p:ext>
            </p:extLst>
          </p:nvPr>
        </p:nvGraphicFramePr>
        <p:xfrm>
          <a:off x="1204405" y="1541466"/>
          <a:ext cx="9783190" cy="4285020"/>
        </p:xfrm>
        <a:graphic>
          <a:graphicData uri="http://schemas.openxmlformats.org/drawingml/2006/table">
            <a:tbl>
              <a:tblPr firstRow="1" firstCol="1" bandRow="1">
                <a:tableStyleId>{5C22544A-7EE6-4342-B048-85BDC9FD1C3A}</a:tableStyleId>
              </a:tblPr>
              <a:tblGrid>
                <a:gridCol w="1956638">
                  <a:extLst>
                    <a:ext uri="{9D8B030D-6E8A-4147-A177-3AD203B41FA5}">
                      <a16:colId xmlns:a16="http://schemas.microsoft.com/office/drawing/2014/main" val="2763912607"/>
                    </a:ext>
                  </a:extLst>
                </a:gridCol>
                <a:gridCol w="1956638">
                  <a:extLst>
                    <a:ext uri="{9D8B030D-6E8A-4147-A177-3AD203B41FA5}">
                      <a16:colId xmlns:a16="http://schemas.microsoft.com/office/drawing/2014/main" val="1793570551"/>
                    </a:ext>
                  </a:extLst>
                </a:gridCol>
                <a:gridCol w="1956638">
                  <a:extLst>
                    <a:ext uri="{9D8B030D-6E8A-4147-A177-3AD203B41FA5}">
                      <a16:colId xmlns:a16="http://schemas.microsoft.com/office/drawing/2014/main" val="2106825508"/>
                    </a:ext>
                  </a:extLst>
                </a:gridCol>
                <a:gridCol w="1956638">
                  <a:extLst>
                    <a:ext uri="{9D8B030D-6E8A-4147-A177-3AD203B41FA5}">
                      <a16:colId xmlns:a16="http://schemas.microsoft.com/office/drawing/2014/main" val="366432526"/>
                    </a:ext>
                  </a:extLst>
                </a:gridCol>
                <a:gridCol w="1956638">
                  <a:extLst>
                    <a:ext uri="{9D8B030D-6E8A-4147-A177-3AD203B41FA5}">
                      <a16:colId xmlns:a16="http://schemas.microsoft.com/office/drawing/2014/main" val="3229243255"/>
                    </a:ext>
                  </a:extLst>
                </a:gridCol>
              </a:tblGrid>
              <a:tr h="685020">
                <a:tc>
                  <a:txBody>
                    <a:bodyPr/>
                    <a:lstStyle/>
                    <a:p>
                      <a:pPr algn="ctr" rtl="0" fontAlgn="ctr"/>
                      <a:r>
                        <a:rPr lang="nl-NL" sz="1800" u="none" strike="noStrike" dirty="0">
                          <a:effectLst/>
                        </a:rPr>
                        <a:t>Artikel </a:t>
                      </a:r>
                      <a:endParaRPr lang="nl-NL" sz="1800" b="1"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Inkoopfactuurprijs</a:t>
                      </a:r>
                      <a:endParaRPr lang="nl-NL" sz="1800" b="1"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Btw-tarief</a:t>
                      </a:r>
                      <a:endParaRPr lang="nl-NL" sz="1800" b="1"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Inkoopprijs</a:t>
                      </a:r>
                      <a:endParaRPr lang="nl-NL" sz="1800" b="1"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Btw-bedrag</a:t>
                      </a:r>
                      <a:endParaRPr lang="nl-NL" sz="1800" b="1"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1306718023"/>
                  </a:ext>
                </a:extLst>
              </a:tr>
              <a:tr h="360000">
                <a:tc>
                  <a:txBody>
                    <a:bodyPr/>
                    <a:lstStyle/>
                    <a:p>
                      <a:pPr algn="ctr" rtl="0" fontAlgn="ctr"/>
                      <a:r>
                        <a:rPr lang="nl-NL" sz="1800" u="none" strike="noStrike" dirty="0">
                          <a:effectLst/>
                        </a:rPr>
                        <a:t>Houten paard </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€ 114,95</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21%</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776996991"/>
                  </a:ext>
                </a:extLst>
              </a:tr>
              <a:tr h="360000">
                <a:tc>
                  <a:txBody>
                    <a:bodyPr/>
                    <a:lstStyle/>
                    <a:p>
                      <a:pPr algn="ctr" rtl="0" fontAlgn="ctr"/>
                      <a:r>
                        <a:rPr lang="nl-NL" sz="1800" u="none" strike="noStrike">
                          <a:effectLst/>
                        </a:rPr>
                        <a:t>Windlicht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€ 87,30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21%</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1021199915"/>
                  </a:ext>
                </a:extLst>
              </a:tr>
              <a:tr h="360000">
                <a:tc>
                  <a:txBody>
                    <a:bodyPr/>
                    <a:lstStyle/>
                    <a:p>
                      <a:pPr algn="ctr" rtl="0" fontAlgn="ctr"/>
                      <a:r>
                        <a:rPr lang="nl-NL" sz="1800" u="none" strike="noStrike">
                          <a:effectLst/>
                        </a:rPr>
                        <a:t>Theedoos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€ 26,02</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21%</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845887894"/>
                  </a:ext>
                </a:extLst>
              </a:tr>
              <a:tr h="360000">
                <a:tc>
                  <a:txBody>
                    <a:bodyPr/>
                    <a:lstStyle/>
                    <a:p>
                      <a:pPr algn="ctr" rtl="0" fontAlgn="ctr"/>
                      <a:r>
                        <a:rPr lang="nl-NL" sz="1800" u="none" strike="noStrike">
                          <a:effectLst/>
                        </a:rPr>
                        <a:t>Kaars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€ 3,63</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4277685646"/>
                  </a:ext>
                </a:extLst>
              </a:tr>
              <a:tr h="360000">
                <a:tc>
                  <a:txBody>
                    <a:bodyPr/>
                    <a:lstStyle/>
                    <a:p>
                      <a:pPr algn="ctr" rtl="0" fontAlgn="ctr"/>
                      <a:r>
                        <a:rPr lang="nl-NL" sz="1800" u="none" strike="noStrike">
                          <a:effectLst/>
                        </a:rPr>
                        <a:t>Karaf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€ 31,46</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152078667"/>
                  </a:ext>
                </a:extLst>
              </a:tr>
              <a:tr h="360000">
                <a:tc>
                  <a:txBody>
                    <a:bodyPr/>
                    <a:lstStyle/>
                    <a:p>
                      <a:pPr algn="ctr" rtl="0" fontAlgn="ctr"/>
                      <a:r>
                        <a:rPr lang="nl-NL" sz="1800" u="none" strike="noStrike">
                          <a:effectLst/>
                        </a:rPr>
                        <a:t>Fotolijstje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€ 10,89</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673282889"/>
                  </a:ext>
                </a:extLst>
              </a:tr>
              <a:tr h="360000">
                <a:tc>
                  <a:txBody>
                    <a:bodyPr/>
                    <a:lstStyle/>
                    <a:p>
                      <a:pPr algn="ctr" rtl="0" fontAlgn="ctr"/>
                      <a:r>
                        <a:rPr lang="nl-NL" sz="1800" u="none" strike="noStrike">
                          <a:effectLst/>
                        </a:rPr>
                        <a:t>Vaas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€ 21,18</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3493961539"/>
                  </a:ext>
                </a:extLst>
              </a:tr>
              <a:tr h="360000">
                <a:tc>
                  <a:txBody>
                    <a:bodyPr/>
                    <a:lstStyle/>
                    <a:p>
                      <a:pPr algn="ctr" rtl="0" fontAlgn="ctr"/>
                      <a:r>
                        <a:rPr lang="nl-NL" sz="1800" u="none" strike="noStrike">
                          <a:effectLst/>
                        </a:rPr>
                        <a:t>Rattan tissue box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€ 45,98</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887059793"/>
                  </a:ext>
                </a:extLst>
              </a:tr>
              <a:tr h="360000">
                <a:tc>
                  <a:txBody>
                    <a:bodyPr/>
                    <a:lstStyle/>
                    <a:p>
                      <a:pPr algn="ctr" rtl="0" fontAlgn="ctr"/>
                      <a:r>
                        <a:rPr lang="nl-NL" sz="1800" u="none" strike="noStrike">
                          <a:effectLst/>
                        </a:rPr>
                        <a:t>Clock pocket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€ 140,06</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3280925753"/>
                  </a:ext>
                </a:extLst>
              </a:tr>
              <a:tr h="360000">
                <a:tc>
                  <a:txBody>
                    <a:bodyPr/>
                    <a:lstStyle/>
                    <a:p>
                      <a:pPr algn="ctr" rtl="0" fontAlgn="ctr"/>
                      <a:r>
                        <a:rPr lang="nl-NL" sz="1800" u="none" strike="noStrike">
                          <a:effectLst/>
                        </a:rPr>
                        <a:t>Biscuit box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€ 107,69</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570650393"/>
                  </a:ext>
                </a:extLst>
              </a:tr>
            </a:tbl>
          </a:graphicData>
        </a:graphic>
      </p:graphicFrame>
    </p:spTree>
    <p:extLst>
      <p:ext uri="{BB962C8B-B14F-4D97-AF65-F5344CB8AC3E}">
        <p14:creationId xmlns:p14="http://schemas.microsoft.com/office/powerpoint/2010/main" val="3556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5" name="Tijdelijke aanduiding voor inhoud 3">
            <a:extLst>
              <a:ext uri="{FF2B5EF4-FFF2-40B4-BE49-F238E27FC236}">
                <a16:creationId xmlns:a16="http://schemas.microsoft.com/office/drawing/2014/main" id="{881BD2E0-4A6F-489E-B899-97735BF8BA34}"/>
              </a:ext>
            </a:extLst>
          </p:cNvPr>
          <p:cNvGraphicFramePr>
            <a:graphicFrameLocks/>
          </p:cNvGraphicFramePr>
          <p:nvPr/>
        </p:nvGraphicFramePr>
        <p:xfrm>
          <a:off x="1204405" y="1541466"/>
          <a:ext cx="9783190" cy="4285020"/>
        </p:xfrm>
        <a:graphic>
          <a:graphicData uri="http://schemas.openxmlformats.org/drawingml/2006/table">
            <a:tbl>
              <a:tblPr firstRow="1" firstCol="1" bandRow="1">
                <a:tableStyleId>{5C22544A-7EE6-4342-B048-85BDC9FD1C3A}</a:tableStyleId>
              </a:tblPr>
              <a:tblGrid>
                <a:gridCol w="1956638">
                  <a:extLst>
                    <a:ext uri="{9D8B030D-6E8A-4147-A177-3AD203B41FA5}">
                      <a16:colId xmlns:a16="http://schemas.microsoft.com/office/drawing/2014/main" val="2763912607"/>
                    </a:ext>
                  </a:extLst>
                </a:gridCol>
                <a:gridCol w="1956638">
                  <a:extLst>
                    <a:ext uri="{9D8B030D-6E8A-4147-A177-3AD203B41FA5}">
                      <a16:colId xmlns:a16="http://schemas.microsoft.com/office/drawing/2014/main" val="1793570551"/>
                    </a:ext>
                  </a:extLst>
                </a:gridCol>
                <a:gridCol w="1956638">
                  <a:extLst>
                    <a:ext uri="{9D8B030D-6E8A-4147-A177-3AD203B41FA5}">
                      <a16:colId xmlns:a16="http://schemas.microsoft.com/office/drawing/2014/main" val="2106825508"/>
                    </a:ext>
                  </a:extLst>
                </a:gridCol>
                <a:gridCol w="1956638">
                  <a:extLst>
                    <a:ext uri="{9D8B030D-6E8A-4147-A177-3AD203B41FA5}">
                      <a16:colId xmlns:a16="http://schemas.microsoft.com/office/drawing/2014/main" val="366432526"/>
                    </a:ext>
                  </a:extLst>
                </a:gridCol>
                <a:gridCol w="1956638">
                  <a:extLst>
                    <a:ext uri="{9D8B030D-6E8A-4147-A177-3AD203B41FA5}">
                      <a16:colId xmlns:a16="http://schemas.microsoft.com/office/drawing/2014/main" val="3229243255"/>
                    </a:ext>
                  </a:extLst>
                </a:gridCol>
              </a:tblGrid>
              <a:tr h="685020">
                <a:tc>
                  <a:txBody>
                    <a:bodyPr/>
                    <a:lstStyle/>
                    <a:p>
                      <a:pPr algn="ctr" rtl="0" fontAlgn="ctr"/>
                      <a:r>
                        <a:rPr lang="nl-NL" sz="1800" u="none" strike="noStrike" dirty="0">
                          <a:effectLst/>
                        </a:rPr>
                        <a:t>Artikel </a:t>
                      </a:r>
                      <a:endParaRPr lang="nl-NL" sz="1800" b="1"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Inkoopfactuurprijs</a:t>
                      </a:r>
                      <a:endParaRPr lang="nl-NL" sz="1800" b="1"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Btw-tarief</a:t>
                      </a:r>
                      <a:endParaRPr lang="nl-NL" sz="1800" b="1"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Inkoopprijs</a:t>
                      </a:r>
                      <a:endParaRPr lang="nl-NL" sz="1800" b="1"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Btw-bedrag</a:t>
                      </a:r>
                      <a:endParaRPr lang="nl-NL" sz="1800" b="1"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1306718023"/>
                  </a:ext>
                </a:extLst>
              </a:tr>
              <a:tr h="360000">
                <a:tc>
                  <a:txBody>
                    <a:bodyPr/>
                    <a:lstStyle/>
                    <a:p>
                      <a:pPr algn="ctr" rtl="0" fontAlgn="ctr"/>
                      <a:r>
                        <a:rPr lang="nl-NL" sz="1800" u="none" strike="noStrike" dirty="0">
                          <a:effectLst/>
                        </a:rPr>
                        <a:t>Houten paard </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€ 114,95</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21%</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€ 95,00</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€ 19,95</a:t>
                      </a:r>
                      <a:endParaRPr lang="nl-NL" sz="1800" b="0"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776996991"/>
                  </a:ext>
                </a:extLst>
              </a:tr>
              <a:tr h="360000">
                <a:tc>
                  <a:txBody>
                    <a:bodyPr/>
                    <a:lstStyle/>
                    <a:p>
                      <a:pPr algn="ctr" rtl="0" fontAlgn="ctr"/>
                      <a:r>
                        <a:rPr lang="nl-NL" sz="1800" u="none" strike="noStrike">
                          <a:effectLst/>
                        </a:rPr>
                        <a:t>Windlicht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€ 87,30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21%</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€ 72,15</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€ 15,15</a:t>
                      </a:r>
                      <a:endParaRPr lang="nl-NL" sz="1800" b="0"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1021199915"/>
                  </a:ext>
                </a:extLst>
              </a:tr>
              <a:tr h="360000">
                <a:tc>
                  <a:txBody>
                    <a:bodyPr/>
                    <a:lstStyle/>
                    <a:p>
                      <a:pPr algn="ctr" rtl="0" fontAlgn="ctr"/>
                      <a:r>
                        <a:rPr lang="nl-NL" sz="1800" u="none" strike="noStrike">
                          <a:effectLst/>
                        </a:rPr>
                        <a:t>Theedoos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€ 26,02</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21%</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€ 21,50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€ 4,52</a:t>
                      </a:r>
                      <a:endParaRPr lang="nl-NL" sz="1800" b="0" i="0" u="none" strike="noStrike">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845887894"/>
                  </a:ext>
                </a:extLst>
              </a:tr>
              <a:tr h="360000">
                <a:tc>
                  <a:txBody>
                    <a:bodyPr/>
                    <a:lstStyle/>
                    <a:p>
                      <a:pPr algn="ctr" rtl="0" fontAlgn="ctr"/>
                      <a:r>
                        <a:rPr lang="nl-NL" sz="1800" u="none" strike="noStrike">
                          <a:effectLst/>
                        </a:rPr>
                        <a:t>Kaars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€ 3,63</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€ 3,00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€ 0,63</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4277685646"/>
                  </a:ext>
                </a:extLst>
              </a:tr>
              <a:tr h="360000">
                <a:tc>
                  <a:txBody>
                    <a:bodyPr/>
                    <a:lstStyle/>
                    <a:p>
                      <a:pPr algn="ctr" rtl="0" fontAlgn="ctr"/>
                      <a:r>
                        <a:rPr lang="nl-NL" sz="1800" u="none" strike="noStrike">
                          <a:effectLst/>
                        </a:rPr>
                        <a:t>Karaf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€ 31,46</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€ 26,00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€ 5,46</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152078667"/>
                  </a:ext>
                </a:extLst>
              </a:tr>
              <a:tr h="360000">
                <a:tc>
                  <a:txBody>
                    <a:bodyPr/>
                    <a:lstStyle/>
                    <a:p>
                      <a:pPr algn="ctr" rtl="0" fontAlgn="ctr"/>
                      <a:r>
                        <a:rPr lang="nl-NL" sz="1800" u="none" strike="noStrike">
                          <a:effectLst/>
                        </a:rPr>
                        <a:t>Fotolijstje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€ 10,89</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€ 9,00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€ 1,89</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673282889"/>
                  </a:ext>
                </a:extLst>
              </a:tr>
              <a:tr h="360000">
                <a:tc>
                  <a:txBody>
                    <a:bodyPr/>
                    <a:lstStyle/>
                    <a:p>
                      <a:pPr algn="ctr" rtl="0" fontAlgn="ctr"/>
                      <a:r>
                        <a:rPr lang="nl-NL" sz="1800" u="none" strike="noStrike">
                          <a:effectLst/>
                        </a:rPr>
                        <a:t>Vaas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€ 21,18</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€ 17,50</a:t>
                      </a:r>
                      <a:endParaRPr lang="nl-NL" sz="1800" b="0" i="0" u="none" strike="noStrike" dirty="0">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€ 3,68</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3493961539"/>
                  </a:ext>
                </a:extLst>
              </a:tr>
              <a:tr h="360000">
                <a:tc>
                  <a:txBody>
                    <a:bodyPr/>
                    <a:lstStyle/>
                    <a:p>
                      <a:pPr algn="ctr" rtl="0" fontAlgn="ctr"/>
                      <a:r>
                        <a:rPr lang="nl-NL" sz="1800" u="none" strike="noStrike">
                          <a:effectLst/>
                        </a:rPr>
                        <a:t>Rattan tissue box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€ 45,98</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€ 38,00</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€ 7,98</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887059793"/>
                  </a:ext>
                </a:extLst>
              </a:tr>
              <a:tr h="360000">
                <a:tc>
                  <a:txBody>
                    <a:bodyPr/>
                    <a:lstStyle/>
                    <a:p>
                      <a:pPr algn="ctr" rtl="0" fontAlgn="ctr"/>
                      <a:r>
                        <a:rPr lang="nl-NL" sz="1800" u="none" strike="noStrike">
                          <a:effectLst/>
                        </a:rPr>
                        <a:t>Clock pocket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€ 140,06</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€ 115,75</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€ 24,31</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3280925753"/>
                  </a:ext>
                </a:extLst>
              </a:tr>
              <a:tr h="360000">
                <a:tc>
                  <a:txBody>
                    <a:bodyPr/>
                    <a:lstStyle/>
                    <a:p>
                      <a:pPr algn="ctr" rtl="0" fontAlgn="ctr"/>
                      <a:r>
                        <a:rPr lang="nl-NL" sz="1800" u="none" strike="noStrike">
                          <a:effectLst/>
                        </a:rPr>
                        <a:t>Biscuit box </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€ 107,69</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21%</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a:effectLst/>
                        </a:rPr>
                        <a:t>€ 89,00</a:t>
                      </a:r>
                      <a:endParaRPr lang="nl-NL" sz="1800" b="0" i="0" u="none" strike="noStrike">
                        <a:solidFill>
                          <a:srgbClr val="000000"/>
                        </a:solidFill>
                        <a:effectLst/>
                        <a:latin typeface="Calibri Light" panose="020F0302020204030204" pitchFamily="34" charset="0"/>
                      </a:endParaRPr>
                    </a:p>
                  </a:txBody>
                  <a:tcPr marL="6643" marR="6643" marT="6643" marB="0" anchor="ctr"/>
                </a:tc>
                <a:tc>
                  <a:txBody>
                    <a:bodyPr/>
                    <a:lstStyle/>
                    <a:p>
                      <a:pPr algn="ctr" rtl="0" fontAlgn="ctr"/>
                      <a:r>
                        <a:rPr lang="nl-NL" sz="1800" u="none" strike="noStrike" dirty="0">
                          <a:effectLst/>
                        </a:rPr>
                        <a:t>€ 18,69</a:t>
                      </a:r>
                      <a:endParaRPr lang="nl-NL" sz="1800" b="0" i="0" u="none" strike="noStrike" dirty="0">
                        <a:solidFill>
                          <a:srgbClr val="000000"/>
                        </a:solidFill>
                        <a:effectLst/>
                        <a:latin typeface="Calibri Light" panose="020F0302020204030204" pitchFamily="34" charset="0"/>
                      </a:endParaRPr>
                    </a:p>
                  </a:txBody>
                  <a:tcPr marL="6643" marR="6643" marT="6643" marB="0" anchor="ctr"/>
                </a:tc>
                <a:extLst>
                  <a:ext uri="{0D108BD9-81ED-4DB2-BD59-A6C34878D82A}">
                    <a16:rowId xmlns:a16="http://schemas.microsoft.com/office/drawing/2014/main" val="2570650393"/>
                  </a:ext>
                </a:extLst>
              </a:tr>
            </a:tbl>
          </a:graphicData>
        </a:graphic>
      </p:graphicFrame>
    </p:spTree>
    <p:extLst>
      <p:ext uri="{BB962C8B-B14F-4D97-AF65-F5344CB8AC3E}">
        <p14:creationId xmlns:p14="http://schemas.microsoft.com/office/powerpoint/2010/main" val="266916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Programma</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sp>
        <p:nvSpPr>
          <p:cNvPr id="8" name="Tijdelijke aanduiding voor inhoud 2"/>
          <p:cNvSpPr txBox="1">
            <a:spLocks/>
          </p:cNvSpPr>
          <p:nvPr/>
        </p:nvSpPr>
        <p:spPr bwMode="auto">
          <a:xfrm>
            <a:off x="838200" y="1690688"/>
            <a:ext cx="10935789"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nl-NL" dirty="0">
                <a:latin typeface="+mj-lt"/>
              </a:rPr>
              <a:t>Inkoopprijs (exclusief btw)</a:t>
            </a:r>
          </a:p>
          <a:p>
            <a:pPr marL="228600" lvl="1">
              <a:spcBef>
                <a:spcPts val="1000"/>
              </a:spcBef>
            </a:pPr>
            <a:r>
              <a:rPr lang="nl-NL" dirty="0">
                <a:latin typeface="+mj-lt"/>
              </a:rPr>
              <a:t>Inkoopfactuurprijs (inclusief btw)</a:t>
            </a:r>
          </a:p>
          <a:p>
            <a:pPr marL="228600" lvl="1">
              <a:spcBef>
                <a:spcPts val="1000"/>
              </a:spcBef>
            </a:pPr>
            <a:r>
              <a:rPr lang="nl-NL" dirty="0">
                <a:latin typeface="+mj-lt"/>
              </a:rPr>
              <a:t>Belasting Toegevoegde Waarde (BTW)</a:t>
            </a:r>
          </a:p>
          <a:p>
            <a:pPr marL="0" lvl="1" indent="0">
              <a:spcBef>
                <a:spcPts val="1000"/>
              </a:spcBef>
              <a:buFont typeface="Arial" charset="0"/>
              <a:buNone/>
            </a:pPr>
            <a:endParaRPr lang="nl-NL" dirty="0">
              <a:latin typeface="+mj-lt"/>
            </a:endParaRPr>
          </a:p>
          <a:p>
            <a:pPr marL="228600" lvl="1">
              <a:spcBef>
                <a:spcPts val="1000"/>
              </a:spcBef>
              <a:buFont typeface="Arial" charset="0"/>
              <a:buNone/>
            </a:pPr>
            <a:r>
              <a:rPr lang="nl-NL" dirty="0">
                <a:latin typeface="+mj-lt"/>
              </a:rPr>
              <a:t>Doelstellingen:</a:t>
            </a:r>
          </a:p>
          <a:p>
            <a:pPr marL="228600" lvl="1">
              <a:spcBef>
                <a:spcPts val="1000"/>
              </a:spcBef>
            </a:pPr>
            <a:r>
              <a:rPr lang="nl-NL" dirty="0">
                <a:latin typeface="+mj-lt"/>
              </a:rPr>
              <a:t>Na deze les kennen jullie de begrippen Afzet, Inkoopprijs, Verkoopprijs, Omzet &amp; BTW</a:t>
            </a:r>
          </a:p>
          <a:p>
            <a:pPr marL="228600" lvl="1">
              <a:spcBef>
                <a:spcPts val="1000"/>
              </a:spcBef>
            </a:pPr>
            <a:r>
              <a:rPr lang="nl-NL" dirty="0">
                <a:latin typeface="+mj-lt"/>
              </a:rPr>
              <a:t>Na deze les kunnen jullie de inkoopfactuurprijs berekenen</a:t>
            </a:r>
          </a:p>
          <a:p>
            <a:pPr marL="228600" lvl="1">
              <a:spcBef>
                <a:spcPts val="1000"/>
              </a:spcBef>
            </a:pPr>
            <a:r>
              <a:rPr lang="nl-NL" dirty="0">
                <a:latin typeface="+mj-lt"/>
              </a:rPr>
              <a:t>Na deze les kunnen jullie het btw-bedrag berekenen</a:t>
            </a:r>
          </a:p>
          <a:p>
            <a:pPr marL="228600" lvl="1">
              <a:spcBef>
                <a:spcPts val="1000"/>
              </a:spcBef>
            </a:pPr>
            <a:r>
              <a:rPr lang="nl-NL" dirty="0">
                <a:latin typeface="+mj-lt"/>
              </a:rPr>
              <a:t>Na deze les kunnen jullie de inkoopprijs berekenen</a:t>
            </a:r>
          </a:p>
          <a:p>
            <a:pPr marL="0" lvl="1" indent="0">
              <a:spcBef>
                <a:spcPts val="1000"/>
              </a:spcBef>
              <a:buFont typeface="Arial" charset="0"/>
              <a:buNone/>
            </a:pPr>
            <a:endParaRPr lang="nl-NL" sz="2000" dirty="0">
              <a:latin typeface="+mj-lt"/>
            </a:endParaRPr>
          </a:p>
          <a:p>
            <a:pPr marL="228600" lvl="1">
              <a:spcBef>
                <a:spcPts val="1000"/>
              </a:spcBef>
            </a:pPr>
            <a:endParaRPr lang="nl-NL" sz="20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dirty="0">
              <a:solidFill>
                <a:srgbClr val="20382B"/>
              </a:solidFill>
              <a:latin typeface="+mj-lt"/>
            </a:endParaRPr>
          </a:p>
          <a:p>
            <a:endParaRPr lang="nl-NL" sz="2400" dirty="0">
              <a:latin typeface="+mj-lt"/>
            </a:endParaRPr>
          </a:p>
        </p:txBody>
      </p:sp>
    </p:spTree>
    <p:extLst>
      <p:ext uri="{BB962C8B-B14F-4D97-AF65-F5344CB8AC3E}">
        <p14:creationId xmlns:p14="http://schemas.microsoft.com/office/powerpoint/2010/main" val="22138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ctr">
            <a:normAutofit/>
          </a:bodyPr>
          <a:lstStyle/>
          <a:p>
            <a:pPr algn="ctr"/>
            <a:r>
              <a:rPr lang="nl-NL" b="1" dirty="0"/>
              <a:t>Financiën</a:t>
            </a:r>
            <a:br>
              <a:rPr lang="nl-NL" b="1" dirty="0"/>
            </a:br>
            <a:r>
              <a:rPr lang="nl-NL" b="1" dirty="0"/>
              <a:t>Mijn leefomgeving</a:t>
            </a:r>
            <a:br>
              <a:rPr lang="nl-NL" b="1" dirty="0"/>
            </a:br>
            <a:r>
              <a:rPr lang="nl-NL" sz="3100" dirty="0"/>
              <a:t>Leerjaar 1 - Introductie</a:t>
            </a:r>
            <a:endParaRPr lang="nl-NL" sz="4400" dirty="0"/>
          </a:p>
        </p:txBody>
      </p:sp>
      <p:pic>
        <p:nvPicPr>
          <p:cNvPr id="5" name="Picture 4" descr="Gerelateerde afbeelding">
            <a:extLst>
              <a:ext uri="{FF2B5EF4-FFF2-40B4-BE49-F238E27FC236}">
                <a16:creationId xmlns:a16="http://schemas.microsoft.com/office/drawing/2014/main" id="{8B3A30B3-53B8-4499-9E4C-7A2534E3C2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1350" y="2660534"/>
            <a:ext cx="58293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F326EB-D40B-4721-80F8-058C9960D65E}"/>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2492" b="97616" l="3210" r="98601">
                        <a14:foregroundMark x1="73169" y1="94908" x2="98765" y2="5634"/>
                        <a14:foregroundMark x1="80082" y1="9534" x2="19671" y2="11159"/>
                        <a14:foregroundMark x1="97613" y1="867" x2="19177" y2="4875"/>
                        <a14:foregroundMark x1="19177" y1="4875" x2="11193" y2="10509"/>
                        <a14:foregroundMark x1="11193" y1="10509" x2="6008" y2="17118"/>
                        <a14:foregroundMark x1="6008" y1="17118" x2="1481" y2="61755"/>
                        <a14:foregroundMark x1="1481" y1="61755" x2="5432" y2="85590"/>
                        <a14:foregroundMark x1="5432" y1="85590" x2="17449" y2="88624"/>
                        <a14:foregroundMark x1="17449" y1="88624" x2="66831" y2="85049"/>
                        <a14:foregroundMark x1="66831" y1="85049" x2="66749" y2="84615"/>
                        <a14:foregroundMark x1="4115" y1="8017" x2="6502" y2="4442"/>
                        <a14:foregroundMark x1="3292" y1="2600" x2="3292" y2="2600"/>
                        <a14:foregroundMark x1="4033" y1="94258" x2="4033" y2="94258"/>
                        <a14:foregroundMark x1="4444" y1="91116" x2="43621" y2="97616"/>
                        <a14:foregroundMark x1="43621" y1="97616" x2="51687" y2="94800"/>
                        <a14:foregroundMark x1="51687" y1="94800" x2="27243" y2="93066"/>
                        <a14:foregroundMark x1="27243" y1="93066" x2="25926" y2="93716"/>
                        <a14:backgroundMark x1="87325" y1="92199" x2="92181" y2="76056"/>
                      </a14:backgroundRemoval>
                    </a14:imgEffect>
                  </a14:imgLayer>
                </a14:imgProps>
              </a:ext>
            </a:extLst>
          </a:blip>
          <a:stretch>
            <a:fillRect/>
          </a:stretch>
        </p:blipFill>
        <p:spPr>
          <a:xfrm>
            <a:off x="2089086" y="385064"/>
            <a:ext cx="8013828" cy="6087871"/>
          </a:xfrm>
          <a:prstGeom prst="rect">
            <a:avLst/>
          </a:prstGeom>
        </p:spPr>
      </p:pic>
    </p:spTree>
    <p:extLst>
      <p:ext uri="{BB962C8B-B14F-4D97-AF65-F5344CB8AC3E}">
        <p14:creationId xmlns:p14="http://schemas.microsoft.com/office/powerpoint/2010/main" val="148613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43E0900-0600-47B3-AE75-BA2B143E321E}"/>
              </a:ext>
            </a:extLst>
          </p:cNvPr>
          <p:cNvPicPr>
            <a:picLocks noChangeAspect="1"/>
          </p:cNvPicPr>
          <p:nvPr/>
        </p:nvPicPr>
        <p:blipFill>
          <a:blip r:embed="rId3"/>
          <a:stretch>
            <a:fillRect/>
          </a:stretch>
        </p:blipFill>
        <p:spPr>
          <a:xfrm>
            <a:off x="3527820" y="293614"/>
            <a:ext cx="5136360" cy="6270771"/>
          </a:xfrm>
          <a:prstGeom prst="rect">
            <a:avLst/>
          </a:prstGeom>
        </p:spPr>
      </p:pic>
    </p:spTree>
    <p:extLst>
      <p:ext uri="{BB962C8B-B14F-4D97-AF65-F5344CB8AC3E}">
        <p14:creationId xmlns:p14="http://schemas.microsoft.com/office/powerpoint/2010/main" val="347885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CF8B15-1C5F-434A-8925-6807CEE110F6}"/>
              </a:ext>
            </a:extLst>
          </p:cNvPr>
          <p:cNvPicPr>
            <a:picLocks noChangeAspect="1"/>
          </p:cNvPicPr>
          <p:nvPr/>
        </p:nvPicPr>
        <p:blipFill>
          <a:blip r:embed="rId2"/>
          <a:stretch>
            <a:fillRect/>
          </a:stretch>
        </p:blipFill>
        <p:spPr>
          <a:xfrm>
            <a:off x="3632850" y="426427"/>
            <a:ext cx="4926299" cy="6005146"/>
          </a:xfrm>
          <a:prstGeom prst="rect">
            <a:avLst/>
          </a:prstGeom>
        </p:spPr>
      </p:pic>
    </p:spTree>
    <p:extLst>
      <p:ext uri="{BB962C8B-B14F-4D97-AF65-F5344CB8AC3E}">
        <p14:creationId xmlns:p14="http://schemas.microsoft.com/office/powerpoint/2010/main" val="68993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Begrippen</a:t>
            </a:r>
          </a:p>
        </p:txBody>
      </p:sp>
      <p:sp>
        <p:nvSpPr>
          <p:cNvPr id="3" name="Tijdelijke aanduiding voor inhoud 2"/>
          <p:cNvSpPr>
            <a:spLocks noGrp="1"/>
          </p:cNvSpPr>
          <p:nvPr>
            <p:ph idx="1"/>
          </p:nvPr>
        </p:nvSpPr>
        <p:spPr>
          <a:xfrm>
            <a:off x="838200" y="1503443"/>
            <a:ext cx="10515600" cy="585853"/>
          </a:xfrm>
        </p:spPr>
        <p:txBody>
          <a:bodyPr>
            <a:noAutofit/>
          </a:bodyPr>
          <a:lstStyle/>
          <a:p>
            <a:pPr marL="514350" indent="-514350">
              <a:buFont typeface="+mj-lt"/>
              <a:buAutoNum type="arabicPeriod"/>
            </a:pPr>
            <a:r>
              <a:rPr lang="nl-NL" sz="2800" dirty="0"/>
              <a:t>Wat betekent het begrip ‘afzet’? </a:t>
            </a:r>
          </a:p>
          <a:p>
            <a:pPr marL="0" indent="0">
              <a:buNone/>
            </a:pPr>
            <a:r>
              <a:rPr lang="nl-NL" sz="3200" dirty="0"/>
              <a:t> </a:t>
            </a:r>
          </a:p>
          <a:p>
            <a:pPr marL="0" indent="0">
              <a:buNone/>
            </a:pPr>
            <a:endParaRPr lang="nl-NL" sz="3200" dirty="0"/>
          </a:p>
          <a:p>
            <a:pPr marL="0" indent="0">
              <a:buNone/>
            </a:pPr>
            <a:endParaRPr lang="nl-NL" sz="3200" dirty="0"/>
          </a:p>
          <a:p>
            <a:pPr marL="0" indent="0">
              <a:buNone/>
            </a:pPr>
            <a:endParaRPr lang="nl-NL" sz="3200" dirty="0"/>
          </a:p>
        </p:txBody>
      </p:sp>
      <p:sp>
        <p:nvSpPr>
          <p:cNvPr id="7" name="Tijdelijke aanduiding voor inhoud 2"/>
          <p:cNvSpPr txBox="1">
            <a:spLocks/>
          </p:cNvSpPr>
          <p:nvPr/>
        </p:nvSpPr>
        <p:spPr bwMode="auto">
          <a:xfrm>
            <a:off x="838200" y="2470546"/>
            <a:ext cx="11085809"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nl-NL" dirty="0"/>
              <a:t>Wat is het verschil tussen de ‘inkoopprijs’ en de ‘verkoopprijs’</a:t>
            </a:r>
          </a:p>
          <a:p>
            <a:pPr marL="0" indent="0">
              <a:buFont typeface="Arial" charset="0"/>
              <a:buNone/>
            </a:pPr>
            <a:endParaRPr lang="nl-NL" dirty="0"/>
          </a:p>
        </p:txBody>
      </p:sp>
      <p:sp>
        <p:nvSpPr>
          <p:cNvPr id="8" name="Tijdelijke aanduiding voor inhoud 2"/>
          <p:cNvSpPr txBox="1">
            <a:spLocks/>
          </p:cNvSpPr>
          <p:nvPr/>
        </p:nvSpPr>
        <p:spPr bwMode="auto">
          <a:xfrm>
            <a:off x="838200" y="3495051"/>
            <a:ext cx="10206318"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nl-NL" dirty="0"/>
              <a:t>Hoe bereken je de ‘omzet’?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
        <p:nvSpPr>
          <p:cNvPr id="9" name="Tijdelijke aanduiding voor inhoud 2"/>
          <p:cNvSpPr txBox="1">
            <a:spLocks/>
          </p:cNvSpPr>
          <p:nvPr/>
        </p:nvSpPr>
        <p:spPr bwMode="auto">
          <a:xfrm>
            <a:off x="838200" y="4519556"/>
            <a:ext cx="10515600" cy="80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nl-NL" dirty="0"/>
              <a:t>Wat betekent ‘Belasting Toegevoegde Waarde’ (BTW)?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Tree>
    <p:extLst>
      <p:ext uri="{BB962C8B-B14F-4D97-AF65-F5344CB8AC3E}">
        <p14:creationId xmlns:p14="http://schemas.microsoft.com/office/powerpoint/2010/main" val="1625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el 6">
            <a:extLst>
              <a:ext uri="{FF2B5EF4-FFF2-40B4-BE49-F238E27FC236}">
                <a16:creationId xmlns:a16="http://schemas.microsoft.com/office/drawing/2014/main" id="{D7B587BD-5020-447B-BBE5-2EF2E71D66B2}"/>
              </a:ext>
            </a:extLst>
          </p:cNvPr>
          <p:cNvGraphicFramePr>
            <a:graphicFrameLocks noGrp="1"/>
          </p:cNvGraphicFramePr>
          <p:nvPr>
            <p:extLst>
              <p:ext uri="{D42A27DB-BD31-4B8C-83A1-F6EECF244321}">
                <p14:modId xmlns:p14="http://schemas.microsoft.com/office/powerpoint/2010/main" val="769292135"/>
              </p:ext>
            </p:extLst>
          </p:nvPr>
        </p:nvGraphicFramePr>
        <p:xfrm>
          <a:off x="2333626" y="3462176"/>
          <a:ext cx="8816389" cy="1791811"/>
        </p:xfrm>
        <a:graphic>
          <a:graphicData uri="http://schemas.openxmlformats.org/drawingml/2006/table">
            <a:tbl>
              <a:tblPr/>
              <a:tblGrid>
                <a:gridCol w="945372">
                  <a:extLst>
                    <a:ext uri="{9D8B030D-6E8A-4147-A177-3AD203B41FA5}">
                      <a16:colId xmlns:a16="http://schemas.microsoft.com/office/drawing/2014/main" val="3904190083"/>
                    </a:ext>
                  </a:extLst>
                </a:gridCol>
                <a:gridCol w="4147927">
                  <a:extLst>
                    <a:ext uri="{9D8B030D-6E8A-4147-A177-3AD203B41FA5}">
                      <a16:colId xmlns:a16="http://schemas.microsoft.com/office/drawing/2014/main" val="4096410002"/>
                    </a:ext>
                  </a:extLst>
                </a:gridCol>
                <a:gridCol w="881178">
                  <a:extLst>
                    <a:ext uri="{9D8B030D-6E8A-4147-A177-3AD203B41FA5}">
                      <a16:colId xmlns:a16="http://schemas.microsoft.com/office/drawing/2014/main" val="840861402"/>
                    </a:ext>
                  </a:extLst>
                </a:gridCol>
                <a:gridCol w="378306">
                  <a:extLst>
                    <a:ext uri="{9D8B030D-6E8A-4147-A177-3AD203B41FA5}">
                      <a16:colId xmlns:a16="http://schemas.microsoft.com/office/drawing/2014/main" val="279071349"/>
                    </a:ext>
                  </a:extLst>
                </a:gridCol>
                <a:gridCol w="415214">
                  <a:extLst>
                    <a:ext uri="{9D8B030D-6E8A-4147-A177-3AD203B41FA5}">
                      <a16:colId xmlns:a16="http://schemas.microsoft.com/office/drawing/2014/main" val="2253071234"/>
                    </a:ext>
                  </a:extLst>
                </a:gridCol>
                <a:gridCol w="512098">
                  <a:extLst>
                    <a:ext uri="{9D8B030D-6E8A-4147-A177-3AD203B41FA5}">
                      <a16:colId xmlns:a16="http://schemas.microsoft.com/office/drawing/2014/main" val="958352928"/>
                    </a:ext>
                  </a:extLst>
                </a:gridCol>
                <a:gridCol w="512098">
                  <a:extLst>
                    <a:ext uri="{9D8B030D-6E8A-4147-A177-3AD203B41FA5}">
                      <a16:colId xmlns:a16="http://schemas.microsoft.com/office/drawing/2014/main" val="3037784881"/>
                    </a:ext>
                  </a:extLst>
                </a:gridCol>
                <a:gridCol w="512098">
                  <a:extLst>
                    <a:ext uri="{9D8B030D-6E8A-4147-A177-3AD203B41FA5}">
                      <a16:colId xmlns:a16="http://schemas.microsoft.com/office/drawing/2014/main" val="2707380154"/>
                    </a:ext>
                  </a:extLst>
                </a:gridCol>
                <a:gridCol w="512098">
                  <a:extLst>
                    <a:ext uri="{9D8B030D-6E8A-4147-A177-3AD203B41FA5}">
                      <a16:colId xmlns:a16="http://schemas.microsoft.com/office/drawing/2014/main" val="633140320"/>
                    </a:ext>
                  </a:extLst>
                </a:gridCol>
              </a:tblGrid>
              <a:tr h="1238118">
                <a:tc rowSpan="2">
                  <a:txBody>
                    <a:bodyPr/>
                    <a:lstStyle/>
                    <a:p>
                      <a:pPr algn="ctr" rtl="0" fontAlgn="base"/>
                      <a:r>
                        <a:rPr lang="nl-NL" sz="1100" b="1" i="0" cap="all" dirty="0">
                          <a:effectLst/>
                          <a:latin typeface="Arial" panose="020B0604020202020204" pitchFamily="34" charset="0"/>
                        </a:rPr>
                        <a:t>10</a:t>
                      </a:r>
                      <a:r>
                        <a:rPr lang="nl-NL" sz="1100" b="0" i="0" dirty="0">
                          <a:effectLst/>
                          <a:latin typeface="Arial" panose="020B0604020202020204" pitchFamily="34" charset="0"/>
                        </a:rPr>
                        <a:t> </a:t>
                      </a:r>
                      <a:endParaRPr lang="nl-NL" sz="2800" b="0" i="0" dirty="0">
                        <a:effectLst/>
                      </a:endParaRPr>
                    </a:p>
                    <a:p>
                      <a:pPr algn="ctr" rtl="0" fontAlgn="base"/>
                      <a:r>
                        <a:rPr lang="nl-NL" sz="1050" b="0" i="1" cap="all" dirty="0">
                          <a:effectLst/>
                          <a:latin typeface="Arial" panose="020B0604020202020204" pitchFamily="34" charset="0"/>
                        </a:rPr>
                        <a:t>10 PUNTEN</a:t>
                      </a:r>
                      <a:r>
                        <a:rPr lang="nl-NL" sz="1050" b="0" i="0" dirty="0">
                          <a:effectLst/>
                          <a:latin typeface="Arial" panose="020B0604020202020204" pitchFamily="34" charset="0"/>
                        </a:rPr>
                        <a:t> </a:t>
                      </a:r>
                      <a:endParaRPr lang="nl-NL" sz="2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rtl="0" fontAlgn="base"/>
                      <a:r>
                        <a:rPr lang="nl-NL" sz="1200" b="1" i="0" dirty="0">
                          <a:effectLst/>
                          <a:latin typeface="Arial" panose="020B0604020202020204" pitchFamily="34" charset="0"/>
                        </a:rPr>
                        <a:t>Kosten-baten overzicht</a:t>
                      </a:r>
                      <a:r>
                        <a:rPr lang="nl-NL" sz="1200" b="0" i="0" dirty="0">
                          <a:effectLst/>
                          <a:latin typeface="Arial" panose="020B0604020202020204" pitchFamily="34" charset="0"/>
                        </a:rPr>
                        <a:t> </a:t>
                      </a:r>
                      <a:endParaRPr lang="nl-NL" sz="2800" b="0" i="0" dirty="0">
                        <a:effectLst/>
                      </a:endParaRPr>
                    </a:p>
                    <a:p>
                      <a:pPr algn="l" rtl="0" fontAlgn="base"/>
                      <a:r>
                        <a:rPr lang="nl-NL" sz="1100" b="0" i="0" dirty="0">
                          <a:effectLst/>
                          <a:latin typeface="Arial" panose="020B0604020202020204" pitchFamily="34" charset="0"/>
                        </a:rPr>
                        <a:t>De groep heeft een complete en kloppende kostenbegroting gemaakt. Hierin worden de volgende onderdelen vermeld: </a:t>
                      </a:r>
                      <a:endParaRPr lang="nl-NL" sz="2800" b="0" i="0" dirty="0">
                        <a:effectLst/>
                      </a:endParaRPr>
                    </a:p>
                    <a:p>
                      <a:pPr algn="l" rtl="0" fontAlgn="base">
                        <a:buFont typeface="Arial" panose="020B0604020202020204" pitchFamily="34" charset="0"/>
                        <a:buChar char="•"/>
                      </a:pPr>
                      <a:r>
                        <a:rPr lang="nl-NL" sz="1100" b="0" i="0" dirty="0">
                          <a:effectLst/>
                          <a:latin typeface="Arial" panose="020B0604020202020204" pitchFamily="34" charset="0"/>
                        </a:rPr>
                        <a:t>Kostensoort </a:t>
                      </a:r>
                    </a:p>
                    <a:p>
                      <a:pPr algn="l" rtl="0" fontAlgn="base">
                        <a:buFont typeface="Arial" panose="020B0604020202020204" pitchFamily="34" charset="0"/>
                        <a:buChar char="•"/>
                      </a:pPr>
                      <a:r>
                        <a:rPr lang="nl-NL" sz="1100" b="0" i="0" dirty="0">
                          <a:effectLst/>
                          <a:latin typeface="Arial" panose="020B0604020202020204" pitchFamily="34" charset="0"/>
                        </a:rPr>
                        <a:t>Constante en variabele kosten </a:t>
                      </a:r>
                    </a:p>
                    <a:p>
                      <a:pPr algn="l" rtl="0" fontAlgn="base">
                        <a:buFont typeface="Arial" panose="020B0604020202020204" pitchFamily="34" charset="0"/>
                        <a:buChar char="•"/>
                      </a:pPr>
                      <a:r>
                        <a:rPr lang="nl-NL" sz="1100" b="0" i="0" dirty="0">
                          <a:effectLst/>
                          <a:latin typeface="Arial" panose="020B0604020202020204" pitchFamily="34" charset="0"/>
                        </a:rPr>
                        <a:t>Inkoopfactuurprijs (incl. btw) </a:t>
                      </a:r>
                    </a:p>
                    <a:p>
                      <a:pPr algn="l" rtl="0" fontAlgn="base">
                        <a:buFont typeface="Arial" panose="020B0604020202020204" pitchFamily="34" charset="0"/>
                        <a:buChar char="•"/>
                      </a:pPr>
                      <a:r>
                        <a:rPr lang="nl-NL" sz="1100" b="0" i="0" dirty="0">
                          <a:effectLst/>
                          <a:latin typeface="Arial" panose="020B0604020202020204" pitchFamily="34" charset="0"/>
                        </a:rPr>
                        <a:t>Inkoopprijs (excl. btw) </a:t>
                      </a:r>
                    </a:p>
                    <a:p>
                      <a:pPr algn="l" rtl="0" fontAlgn="base">
                        <a:buFont typeface="Arial" panose="020B0604020202020204" pitchFamily="34" charset="0"/>
                        <a:buChar char="•"/>
                      </a:pPr>
                      <a:r>
                        <a:rPr lang="nl-NL" sz="1100" b="0" i="0" dirty="0">
                          <a:effectLst/>
                          <a:latin typeface="Arial" panose="020B0604020202020204" pitchFamily="34" charset="0"/>
                        </a:rPr>
                        <a:t>Btw-tarief </a:t>
                      </a:r>
                    </a:p>
                    <a:p>
                      <a:pPr algn="l" rtl="0" fontAlgn="base">
                        <a:buFont typeface="Arial" panose="020B0604020202020204" pitchFamily="34" charset="0"/>
                        <a:buChar char="•"/>
                      </a:pPr>
                      <a:r>
                        <a:rPr lang="nl-NL" sz="1100" b="0" i="0" dirty="0">
                          <a:effectLst/>
                          <a:latin typeface="Arial" panose="020B0604020202020204" pitchFamily="34" charset="0"/>
                        </a:rPr>
                        <a:t>Btw-bedrag </a:t>
                      </a:r>
                    </a:p>
                    <a:p>
                      <a:pPr algn="l" rtl="0" fontAlgn="base">
                        <a:buFont typeface="Arial" panose="020B0604020202020204" pitchFamily="34" charset="0"/>
                        <a:buChar char="•"/>
                      </a:pPr>
                      <a:r>
                        <a:rPr lang="nl-NL" sz="1100" b="0" i="0" dirty="0">
                          <a:effectLst/>
                          <a:latin typeface="Arial" panose="020B0604020202020204" pitchFamily="34" charset="0"/>
                        </a:rPr>
                        <a:t>Totaalbedrag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nl-NL" sz="1200" b="0" i="0" dirty="0">
                          <a:effectLst/>
                          <a:latin typeface="Arial" panose="020B0604020202020204" pitchFamily="34" charset="0"/>
                        </a:rPr>
                        <a:t>Score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0 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1 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2 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3 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4 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5 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45722"/>
                  </a:ext>
                </a:extLst>
              </a:tr>
              <a:tr h="553693">
                <a:tc vMerge="1">
                  <a:txBody>
                    <a:bodyPr/>
                    <a:lstStyle/>
                    <a:p>
                      <a:endParaRPr lang="nl-NL"/>
                    </a:p>
                  </a:txBody>
                  <a:tcPr/>
                </a:tc>
                <a:tc vMerge="1">
                  <a:txBody>
                    <a:bodyPr/>
                    <a:lstStyle/>
                    <a:p>
                      <a:endParaRPr lang="nl-NL"/>
                    </a:p>
                  </a:txBody>
                  <a:tcPr/>
                </a:tc>
                <a:tc>
                  <a:txBody>
                    <a:bodyPr/>
                    <a:lstStyle/>
                    <a:p>
                      <a:pPr algn="ctr" rtl="0" fontAlgn="base"/>
                      <a:r>
                        <a:rPr lang="nl-NL" sz="1200" b="0" i="0">
                          <a:effectLst/>
                          <a:latin typeface="Arial" panose="020B0604020202020204" pitchFamily="34" charset="0"/>
                        </a:rPr>
                        <a:t>Punten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0</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2</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4</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6</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8</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dirty="0">
                          <a:effectLst/>
                          <a:latin typeface="Arial" panose="020B0604020202020204" pitchFamily="34" charset="0"/>
                        </a:rPr>
                        <a:t>10</a:t>
                      </a:r>
                      <a:r>
                        <a:rPr lang="nl-NL" sz="1200" b="0" i="0" dirty="0">
                          <a:effectLst/>
                          <a:latin typeface="Arial" panose="020B0604020202020204" pitchFamily="34" charset="0"/>
                        </a:rPr>
                        <a:t>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2319"/>
                  </a:ext>
                </a:extLst>
              </a:tr>
            </a:tbl>
          </a:graphicData>
        </a:graphic>
      </p:graphicFrame>
    </p:spTree>
    <p:extLst>
      <p:ext uri="{BB962C8B-B14F-4D97-AF65-F5344CB8AC3E}">
        <p14:creationId xmlns:p14="http://schemas.microsoft.com/office/powerpoint/2010/main" val="30563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sp>
        <p:nvSpPr>
          <p:cNvPr id="5" name="Tekstvak 4">
            <a:extLst>
              <a:ext uri="{FF2B5EF4-FFF2-40B4-BE49-F238E27FC236}">
                <a16:creationId xmlns:a16="http://schemas.microsoft.com/office/drawing/2014/main" id="{475F61EA-50AB-4655-8D3F-9E01FC062F1B}"/>
              </a:ext>
            </a:extLst>
          </p:cNvPr>
          <p:cNvSpPr txBox="1"/>
          <p:nvPr/>
        </p:nvSpPr>
        <p:spPr>
          <a:xfrm>
            <a:off x="1041984" y="1682026"/>
            <a:ext cx="7911515" cy="4405758"/>
          </a:xfrm>
          <a:prstGeom prst="rect">
            <a:avLst/>
          </a:prstGeom>
          <a:noFill/>
        </p:spPr>
        <p:txBody>
          <a:bodyPr wrap="square">
            <a:spAutoFit/>
          </a:bodyPr>
          <a:lstStyle/>
          <a:p>
            <a:pPr algn="l" rtl="0" fontAlgn="base"/>
            <a:r>
              <a:rPr lang="nl-NL" sz="2000" b="1" i="0" dirty="0">
                <a:effectLst/>
                <a:latin typeface="Arial" panose="020B0604020202020204" pitchFamily="34" charset="0"/>
              </a:rPr>
              <a:t>Kosten-baten overzicht</a:t>
            </a:r>
            <a:r>
              <a:rPr lang="nl-NL" sz="2000" b="0" i="0" dirty="0">
                <a:effectLst/>
                <a:latin typeface="Arial" panose="020B0604020202020204" pitchFamily="34" charset="0"/>
              </a:rPr>
              <a:t> </a:t>
            </a:r>
            <a:endParaRPr lang="nl-NL" sz="4400" b="0" i="0" dirty="0">
              <a:effectLst/>
            </a:endParaRPr>
          </a:p>
          <a:p>
            <a:pPr algn="l" rtl="0" fontAlgn="base"/>
            <a:r>
              <a:rPr lang="nl-NL" sz="1800" b="0" i="0" dirty="0">
                <a:effectLst/>
                <a:latin typeface="Arial" panose="020B0604020202020204" pitchFamily="34" charset="0"/>
              </a:rPr>
              <a:t>De groep heeft een complete en kloppende kostenbegroting gemaakt. Hierin worden de volgende onderdelen vermeld:</a:t>
            </a:r>
          </a:p>
          <a:p>
            <a:pPr algn="l" rtl="0" fontAlgn="base"/>
            <a:r>
              <a:rPr lang="nl-NL" sz="1800" b="0" i="0" dirty="0">
                <a:effectLst/>
                <a:latin typeface="Arial" panose="020B0604020202020204" pitchFamily="34" charset="0"/>
              </a:rPr>
              <a:t> </a:t>
            </a:r>
            <a:endParaRPr lang="nl-NL" sz="4400" b="0" i="0" dirty="0">
              <a:effectLst/>
            </a:endParaRP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Kostensoort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Constante en variabele kosten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Inkoopfactuurprijs incl. btw</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Inkoopprijs excl. btw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Btw-tarief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Btw-bedrag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Totaalbedrag </a:t>
            </a:r>
          </a:p>
        </p:txBody>
      </p:sp>
    </p:spTree>
    <p:extLst>
      <p:ext uri="{BB962C8B-B14F-4D97-AF65-F5344CB8AC3E}">
        <p14:creationId xmlns:p14="http://schemas.microsoft.com/office/powerpoint/2010/main" val="2290227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6AFC19E9-46EB-4422-B198-CAFA7E0EBFD9}"/>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135</TotalTime>
  <Words>984</Words>
  <Application>Microsoft Office PowerPoint</Application>
  <PresentationFormat>Breedbeeld</PresentationFormat>
  <Paragraphs>330</Paragraphs>
  <Slides>16</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Calibri Light</vt:lpstr>
      <vt:lpstr>Verdana</vt:lpstr>
      <vt:lpstr>Wingdings</vt:lpstr>
      <vt:lpstr>Kantoorthema</vt:lpstr>
      <vt:lpstr>PowerPoint-presentatie</vt:lpstr>
      <vt:lpstr>Programma</vt:lpstr>
      <vt:lpstr>Financiën Mijn leefomgeving Leerjaar 1 - Introductie</vt:lpstr>
      <vt:lpstr>PowerPoint-presentatie</vt:lpstr>
      <vt:lpstr>PowerPoint-presentatie</vt:lpstr>
      <vt:lpstr>PowerPoint-presentatie</vt:lpstr>
      <vt:lpstr>Begrippen</vt:lpstr>
      <vt:lpstr>Financiën - Mijn leefomgeving</vt:lpstr>
      <vt:lpstr>Financiën - Mijn leefomgeving</vt:lpstr>
      <vt:lpstr>Financiën - Mijn leefomgeving</vt:lpstr>
      <vt:lpstr>Oefening inkoop(factuur)prijs</vt:lpstr>
      <vt:lpstr>Indeling kostenoverzicht</vt:lpstr>
      <vt:lpstr>Indeling kostenoverzicht</vt:lpstr>
      <vt:lpstr>Indeling kostenoverzicht</vt:lpstr>
      <vt:lpstr>Indeling kostenoverzicht</vt:lpstr>
      <vt:lpstr>Indeling kostenoverzicht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5</cp:revision>
  <dcterms:created xsi:type="dcterms:W3CDTF">2021-07-07T07:37:45Z</dcterms:created>
  <dcterms:modified xsi:type="dcterms:W3CDTF">2023-09-11T11:07:43Z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3291600</vt:r8>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